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4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88" r:id="rId2"/>
    <p:sldMasterId id="2147483702" r:id="rId3"/>
    <p:sldMasterId id="2147483716" r:id="rId4"/>
    <p:sldMasterId id="2147483730" r:id="rId5"/>
    <p:sldMasterId id="2147483744" r:id="rId6"/>
    <p:sldMasterId id="2147483758" r:id="rId7"/>
    <p:sldMasterId id="2147483772" r:id="rId8"/>
    <p:sldMasterId id="2147483786" r:id="rId9"/>
    <p:sldMasterId id="2147483800" r:id="rId10"/>
    <p:sldMasterId id="2147483814" r:id="rId11"/>
  </p:sldMasterIdLst>
  <p:notesMasterIdLst>
    <p:notesMasterId r:id="rId12"/>
  </p:notesMasterIdLst>
  <p:sldIdLst>
    <p:sldId id="259" r:id="rId13"/>
    <p:sldId id="262" r:id="rId14"/>
    <p:sldId id="265" r:id="rId15"/>
    <p:sldId id="268" r:id="rId16"/>
    <p:sldId id="271" r:id="rId17"/>
    <p:sldId id="274" r:id="rId18"/>
    <p:sldId id="277" r:id="rId19"/>
    <p:sldId id="280" r:id="rId20"/>
    <p:sldId id="283" r:id="rId21"/>
    <p:sldId id="286" r:id="rId22"/>
    <p:sldId id="289" r:id="rId23"/>
    <p:sldId id="292" r:id="rId24"/>
    <p:sldId id="295" r:id="rId25"/>
    <p:sldId id="298" r:id="rId26"/>
    <p:sldId id="301" r:id="rId27"/>
    <p:sldId id="304" r:id="rId28"/>
    <p:sldId id="307" r:id="rId29"/>
    <p:sldId id="310" r:id="rId30"/>
    <p:sldId id="313" r:id="rId31"/>
    <p:sldId id="316" r:id="rId32"/>
    <p:sldId id="319" r:id="rId33"/>
    <p:sldId id="322" r:id="rId34"/>
    <p:sldId id="325" r:id="rId35"/>
    <p:sldId id="328" r:id="rId36"/>
    <p:sldId id="331" r:id="rId37"/>
    <p:sldId id="334" r:id="rId38"/>
    <p:sldId id="337" r:id="rId39"/>
    <p:sldId id="340" r:id="rId40"/>
    <p:sldId id="343" r:id="rId41"/>
    <p:sldId id="346" r:id="rId42"/>
    <p:sldId id="349" r:id="rId43"/>
    <p:sldId id="352" r:id="rId44"/>
    <p:sldId id="355" r:id="rId45"/>
    <p:sldId id="358" r:id="rId46"/>
    <p:sldId id="361" r:id="rId47"/>
    <p:sldId id="364" r:id="rId48"/>
    <p:sldId id="367" r:id="rId49"/>
    <p:sldId id="370" r:id="rId50"/>
    <p:sldId id="373" r:id="rId51"/>
    <p:sldId id="376" r:id="rId52"/>
    <p:sldId id="379" r:id="rId53"/>
    <p:sldId id="382" r:id="rId54"/>
    <p:sldId id="385" r:id="rId55"/>
    <p:sldId id="388" r:id="rId56"/>
    <p:sldId id="391" r:id="rId57"/>
    <p:sldId id="394" r:id="rId58"/>
    <p:sldId id="397" r:id="rId59"/>
    <p:sldId id="400" r:id="rId60"/>
    <p:sldId id="403" r:id="rId61"/>
    <p:sldId id="406" r:id="rId62"/>
    <p:sldId id="409" r:id="rId63"/>
    <p:sldId id="412" r:id="rId64"/>
    <p:sldId id="415" r:id="rId65"/>
    <p:sldId id="418" r:id="rId66"/>
    <p:sldId id="421" r:id="rId67"/>
    <p:sldId id="424" r:id="rId68"/>
    <p:sldId id="427" r:id="rId69"/>
    <p:sldId id="430" r:id="rId70"/>
    <p:sldId id="433" r:id="rId71"/>
    <p:sldId id="436" r:id="rId72"/>
    <p:sldId id="439" r:id="rId73"/>
    <p:sldId id="442" r:id="rId74"/>
    <p:sldId id="445" r:id="rId75"/>
    <p:sldId id="448" r:id="rId76"/>
    <p:sldId id="451" r:id="rId77"/>
    <p:sldId id="454" r:id="rId78"/>
    <p:sldId id="457" r:id="rId79"/>
    <p:sldId id="460" r:id="rId80"/>
    <p:sldId id="463" r:id="rId81"/>
    <p:sldId id="466" r:id="rId82"/>
    <p:sldId id="469" r:id="rId83"/>
    <p:sldId id="472" r:id="rId84"/>
    <p:sldId id="475" r:id="rId85"/>
    <p:sldId id="478" r:id="rId86"/>
    <p:sldId id="481" r:id="rId87"/>
    <p:sldId id="484" r:id="rId88"/>
    <p:sldId id="487" r:id="rId89"/>
    <p:sldId id="490" r:id="rId90"/>
    <p:sldId id="493" r:id="rId91"/>
    <p:sldId id="496" r:id="rId92"/>
    <p:sldId id="499" r:id="rId93"/>
    <p:sldId id="502" r:id="rId94"/>
    <p:sldId id="505" r:id="rId95"/>
    <p:sldId id="508" r:id="rId96"/>
    <p:sldId id="511" r:id="rId97"/>
    <p:sldId id="514" r:id="rId98"/>
    <p:sldId id="517" r:id="rId99"/>
    <p:sldId id="520" r:id="rId100"/>
    <p:sldId id="523" r:id="rId101"/>
    <p:sldId id="526" r:id="rId102"/>
    <p:sldId id="529" r:id="rId103"/>
    <p:sldId id="532" r:id="rId104"/>
    <p:sldId id="535" r:id="rId105"/>
    <p:sldId id="538" r:id="rId106"/>
    <p:sldId id="541" r:id="rId107"/>
    <p:sldId id="544" r:id="rId108"/>
    <p:sldId id="547" r:id="rId109"/>
    <p:sldId id="550" r:id="rId110"/>
    <p:sldId id="553" r:id="rId111"/>
    <p:sldId id="556" r:id="rId112"/>
    <p:sldId id="559" r:id="rId113"/>
    <p:sldId id="562" r:id="rId114"/>
    <p:sldId id="565" r:id="rId115"/>
    <p:sldId id="568" r:id="rId116"/>
    <p:sldId id="571" r:id="rId117"/>
    <p:sldId id="574" r:id="rId118"/>
    <p:sldId id="577" r:id="rId119"/>
    <p:sldId id="580" r:id="rId120"/>
    <p:sldId id="583" r:id="rId121"/>
    <p:sldId id="586" r:id="rId122"/>
    <p:sldId id="589" r:id="rId123"/>
    <p:sldId id="592" r:id="rId124"/>
    <p:sldId id="595" r:id="rId125"/>
    <p:sldId id="598" r:id="rId126"/>
    <p:sldId id="601" r:id="rId127"/>
    <p:sldId id="604" r:id="rId128"/>
    <p:sldId id="607" r:id="rId129"/>
    <p:sldId id="610" r:id="rId130"/>
    <p:sldId id="613" r:id="rId131"/>
    <p:sldId id="616" r:id="rId132"/>
    <p:sldId id="619" r:id="rId133"/>
    <p:sldId id="622" r:id="rId134"/>
    <p:sldId id="625" r:id="rId135"/>
    <p:sldId id="628" r:id="rId136"/>
  </p:sldIdLst>
  <p:sldSz cx="12192000" cy="6858000"/>
  <p:notesSz cx="6858000" cy="9144000"/>
  <p:custDataLst>
    <p:tags r:id="rId1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Master" Target="slideMasters/slideMaster10.xml" /><Relationship Id="rId100" Type="http://schemas.openxmlformats.org/officeDocument/2006/relationships/slide" Target="slides/slide88.xml" /><Relationship Id="rId101" Type="http://schemas.openxmlformats.org/officeDocument/2006/relationships/slide" Target="slides/slide89.xml" /><Relationship Id="rId102" Type="http://schemas.openxmlformats.org/officeDocument/2006/relationships/slide" Target="slides/slide90.xml" /><Relationship Id="rId103" Type="http://schemas.openxmlformats.org/officeDocument/2006/relationships/slide" Target="slides/slide91.xml" /><Relationship Id="rId104" Type="http://schemas.openxmlformats.org/officeDocument/2006/relationships/slide" Target="slides/slide92.xml" /><Relationship Id="rId105" Type="http://schemas.openxmlformats.org/officeDocument/2006/relationships/slide" Target="slides/slide93.xml" /><Relationship Id="rId106" Type="http://schemas.openxmlformats.org/officeDocument/2006/relationships/slide" Target="slides/slide94.xml" /><Relationship Id="rId107" Type="http://schemas.openxmlformats.org/officeDocument/2006/relationships/slide" Target="slides/slide95.xml" /><Relationship Id="rId108" Type="http://schemas.openxmlformats.org/officeDocument/2006/relationships/slide" Target="slides/slide96.xml" /><Relationship Id="rId109" Type="http://schemas.openxmlformats.org/officeDocument/2006/relationships/slide" Target="slides/slide97.xml" /><Relationship Id="rId11" Type="http://schemas.openxmlformats.org/officeDocument/2006/relationships/slideMaster" Target="slideMasters/slideMaster11.xml" /><Relationship Id="rId110" Type="http://schemas.openxmlformats.org/officeDocument/2006/relationships/slide" Target="slides/slide98.xml" /><Relationship Id="rId111" Type="http://schemas.openxmlformats.org/officeDocument/2006/relationships/slide" Target="slides/slide99.xml" /><Relationship Id="rId112" Type="http://schemas.openxmlformats.org/officeDocument/2006/relationships/slide" Target="slides/slide100.xml" /><Relationship Id="rId113" Type="http://schemas.openxmlformats.org/officeDocument/2006/relationships/slide" Target="slides/slide101.xml" /><Relationship Id="rId114" Type="http://schemas.openxmlformats.org/officeDocument/2006/relationships/slide" Target="slides/slide102.xml" /><Relationship Id="rId115" Type="http://schemas.openxmlformats.org/officeDocument/2006/relationships/slide" Target="slides/slide103.xml" /><Relationship Id="rId116" Type="http://schemas.openxmlformats.org/officeDocument/2006/relationships/slide" Target="slides/slide104.xml" /><Relationship Id="rId117" Type="http://schemas.openxmlformats.org/officeDocument/2006/relationships/slide" Target="slides/slide105.xml" /><Relationship Id="rId118" Type="http://schemas.openxmlformats.org/officeDocument/2006/relationships/slide" Target="slides/slide106.xml" /><Relationship Id="rId119" Type="http://schemas.openxmlformats.org/officeDocument/2006/relationships/slide" Target="slides/slide107.xml" /><Relationship Id="rId12" Type="http://schemas.openxmlformats.org/officeDocument/2006/relationships/notesMaster" Target="notesMasters/notesMaster1.xml" /><Relationship Id="rId120" Type="http://schemas.openxmlformats.org/officeDocument/2006/relationships/slide" Target="slides/slide108.xml" /><Relationship Id="rId121" Type="http://schemas.openxmlformats.org/officeDocument/2006/relationships/slide" Target="slides/slide109.xml" /><Relationship Id="rId122" Type="http://schemas.openxmlformats.org/officeDocument/2006/relationships/slide" Target="slides/slide110.xml" /><Relationship Id="rId123" Type="http://schemas.openxmlformats.org/officeDocument/2006/relationships/slide" Target="slides/slide111.xml" /><Relationship Id="rId124" Type="http://schemas.openxmlformats.org/officeDocument/2006/relationships/slide" Target="slides/slide112.xml" /><Relationship Id="rId125" Type="http://schemas.openxmlformats.org/officeDocument/2006/relationships/slide" Target="slides/slide113.xml" /><Relationship Id="rId126" Type="http://schemas.openxmlformats.org/officeDocument/2006/relationships/slide" Target="slides/slide114.xml" /><Relationship Id="rId127" Type="http://schemas.openxmlformats.org/officeDocument/2006/relationships/slide" Target="slides/slide115.xml" /><Relationship Id="rId128" Type="http://schemas.openxmlformats.org/officeDocument/2006/relationships/slide" Target="slides/slide116.xml" /><Relationship Id="rId129" Type="http://schemas.openxmlformats.org/officeDocument/2006/relationships/slide" Target="slides/slide117.xml" /><Relationship Id="rId13" Type="http://schemas.openxmlformats.org/officeDocument/2006/relationships/slide" Target="slides/slide1.xml" /><Relationship Id="rId130" Type="http://schemas.openxmlformats.org/officeDocument/2006/relationships/slide" Target="slides/slide118.xml" /><Relationship Id="rId131" Type="http://schemas.openxmlformats.org/officeDocument/2006/relationships/slide" Target="slides/slide119.xml" /><Relationship Id="rId132" Type="http://schemas.openxmlformats.org/officeDocument/2006/relationships/slide" Target="slides/slide120.xml" /><Relationship Id="rId133" Type="http://schemas.openxmlformats.org/officeDocument/2006/relationships/slide" Target="slides/slide121.xml" /><Relationship Id="rId134" Type="http://schemas.openxmlformats.org/officeDocument/2006/relationships/slide" Target="slides/slide122.xml" /><Relationship Id="rId135" Type="http://schemas.openxmlformats.org/officeDocument/2006/relationships/slide" Target="slides/slide123.xml" /><Relationship Id="rId136" Type="http://schemas.openxmlformats.org/officeDocument/2006/relationships/slide" Target="slides/slide124.xml" /><Relationship Id="rId137" Type="http://schemas.openxmlformats.org/officeDocument/2006/relationships/tags" Target="tags/tag4.xml" /><Relationship Id="rId138" Type="http://schemas.openxmlformats.org/officeDocument/2006/relationships/presProps" Target="presProps.xml" /><Relationship Id="rId139" Type="http://schemas.openxmlformats.org/officeDocument/2006/relationships/viewProps" Target="viewProps.xml" /><Relationship Id="rId14" Type="http://schemas.openxmlformats.org/officeDocument/2006/relationships/slide" Target="slides/slide2.xml" /><Relationship Id="rId140" Type="http://schemas.openxmlformats.org/officeDocument/2006/relationships/theme" Target="theme/theme1.xml" /><Relationship Id="rId141" Type="http://schemas.openxmlformats.org/officeDocument/2006/relationships/tableStyles" Target="tableStyles.xml" /><Relationship Id="rId15" Type="http://schemas.openxmlformats.org/officeDocument/2006/relationships/slide" Target="slides/slide3.xml" /><Relationship Id="rId16" Type="http://schemas.openxmlformats.org/officeDocument/2006/relationships/slide" Target="slides/slide4.xml" /><Relationship Id="rId17" Type="http://schemas.openxmlformats.org/officeDocument/2006/relationships/slide" Target="slides/slide5.xml" /><Relationship Id="rId18" Type="http://schemas.openxmlformats.org/officeDocument/2006/relationships/slide" Target="slides/slide6.xml" /><Relationship Id="rId19" Type="http://schemas.openxmlformats.org/officeDocument/2006/relationships/slide" Target="slides/slide7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8.xml" /><Relationship Id="rId21" Type="http://schemas.openxmlformats.org/officeDocument/2006/relationships/slide" Target="slides/slide9.xml" /><Relationship Id="rId22" Type="http://schemas.openxmlformats.org/officeDocument/2006/relationships/slide" Target="slides/slide10.xml" /><Relationship Id="rId23" Type="http://schemas.openxmlformats.org/officeDocument/2006/relationships/slide" Target="slides/slide11.xml" /><Relationship Id="rId24" Type="http://schemas.openxmlformats.org/officeDocument/2006/relationships/slide" Target="slides/slide12.xml" /><Relationship Id="rId25" Type="http://schemas.openxmlformats.org/officeDocument/2006/relationships/slide" Target="slides/slide13.xml" /><Relationship Id="rId26" Type="http://schemas.openxmlformats.org/officeDocument/2006/relationships/slide" Target="slides/slide14.xml" /><Relationship Id="rId27" Type="http://schemas.openxmlformats.org/officeDocument/2006/relationships/slide" Target="slides/slide15.xml" /><Relationship Id="rId28" Type="http://schemas.openxmlformats.org/officeDocument/2006/relationships/slide" Target="slides/slide16.xml" /><Relationship Id="rId29" Type="http://schemas.openxmlformats.org/officeDocument/2006/relationships/slide" Target="slides/slide17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18.xml" /><Relationship Id="rId31" Type="http://schemas.openxmlformats.org/officeDocument/2006/relationships/slide" Target="slides/slide19.xml" /><Relationship Id="rId32" Type="http://schemas.openxmlformats.org/officeDocument/2006/relationships/slide" Target="slides/slide20.xml" /><Relationship Id="rId33" Type="http://schemas.openxmlformats.org/officeDocument/2006/relationships/slide" Target="slides/slide21.xml" /><Relationship Id="rId34" Type="http://schemas.openxmlformats.org/officeDocument/2006/relationships/slide" Target="slides/slide22.xml" /><Relationship Id="rId35" Type="http://schemas.openxmlformats.org/officeDocument/2006/relationships/slide" Target="slides/slide23.xml" /><Relationship Id="rId36" Type="http://schemas.openxmlformats.org/officeDocument/2006/relationships/slide" Target="slides/slide24.xml" /><Relationship Id="rId37" Type="http://schemas.openxmlformats.org/officeDocument/2006/relationships/slide" Target="slides/slide25.xml" /><Relationship Id="rId38" Type="http://schemas.openxmlformats.org/officeDocument/2006/relationships/slide" Target="slides/slide26.xml" /><Relationship Id="rId39" Type="http://schemas.openxmlformats.org/officeDocument/2006/relationships/slide" Target="slides/slide27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28.xml" /><Relationship Id="rId41" Type="http://schemas.openxmlformats.org/officeDocument/2006/relationships/slide" Target="slides/slide29.xml" /><Relationship Id="rId42" Type="http://schemas.openxmlformats.org/officeDocument/2006/relationships/slide" Target="slides/slide30.xml" /><Relationship Id="rId43" Type="http://schemas.openxmlformats.org/officeDocument/2006/relationships/slide" Target="slides/slide31.xml" /><Relationship Id="rId44" Type="http://schemas.openxmlformats.org/officeDocument/2006/relationships/slide" Target="slides/slide32.xml" /><Relationship Id="rId45" Type="http://schemas.openxmlformats.org/officeDocument/2006/relationships/slide" Target="slides/slide33.xml" /><Relationship Id="rId46" Type="http://schemas.openxmlformats.org/officeDocument/2006/relationships/slide" Target="slides/slide34.xml" /><Relationship Id="rId47" Type="http://schemas.openxmlformats.org/officeDocument/2006/relationships/slide" Target="slides/slide35.xml" /><Relationship Id="rId48" Type="http://schemas.openxmlformats.org/officeDocument/2006/relationships/slide" Target="slides/slide36.xml" /><Relationship Id="rId49" Type="http://schemas.openxmlformats.org/officeDocument/2006/relationships/slide" Target="slides/slide37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38.xml" /><Relationship Id="rId51" Type="http://schemas.openxmlformats.org/officeDocument/2006/relationships/slide" Target="slides/slide39.xml" /><Relationship Id="rId52" Type="http://schemas.openxmlformats.org/officeDocument/2006/relationships/slide" Target="slides/slide40.xml" /><Relationship Id="rId53" Type="http://schemas.openxmlformats.org/officeDocument/2006/relationships/slide" Target="slides/slide41.xml" /><Relationship Id="rId54" Type="http://schemas.openxmlformats.org/officeDocument/2006/relationships/slide" Target="slides/slide42.xml" /><Relationship Id="rId55" Type="http://schemas.openxmlformats.org/officeDocument/2006/relationships/slide" Target="slides/slide43.xml" /><Relationship Id="rId56" Type="http://schemas.openxmlformats.org/officeDocument/2006/relationships/slide" Target="slides/slide44.xml" /><Relationship Id="rId57" Type="http://schemas.openxmlformats.org/officeDocument/2006/relationships/slide" Target="slides/slide45.xml" /><Relationship Id="rId58" Type="http://schemas.openxmlformats.org/officeDocument/2006/relationships/slide" Target="slides/slide46.xml" /><Relationship Id="rId59" Type="http://schemas.openxmlformats.org/officeDocument/2006/relationships/slide" Target="slides/slide47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48.xml" /><Relationship Id="rId61" Type="http://schemas.openxmlformats.org/officeDocument/2006/relationships/slide" Target="slides/slide49.xml" /><Relationship Id="rId62" Type="http://schemas.openxmlformats.org/officeDocument/2006/relationships/slide" Target="slides/slide50.xml" /><Relationship Id="rId63" Type="http://schemas.openxmlformats.org/officeDocument/2006/relationships/slide" Target="slides/slide51.xml" /><Relationship Id="rId64" Type="http://schemas.openxmlformats.org/officeDocument/2006/relationships/slide" Target="slides/slide52.xml" /><Relationship Id="rId65" Type="http://schemas.openxmlformats.org/officeDocument/2006/relationships/slide" Target="slides/slide53.xml" /><Relationship Id="rId66" Type="http://schemas.openxmlformats.org/officeDocument/2006/relationships/slide" Target="slides/slide54.xml" /><Relationship Id="rId67" Type="http://schemas.openxmlformats.org/officeDocument/2006/relationships/slide" Target="slides/slide55.xml" /><Relationship Id="rId68" Type="http://schemas.openxmlformats.org/officeDocument/2006/relationships/slide" Target="slides/slide56.xml" /><Relationship Id="rId69" Type="http://schemas.openxmlformats.org/officeDocument/2006/relationships/slide" Target="slides/slide57.xml" /><Relationship Id="rId7" Type="http://schemas.openxmlformats.org/officeDocument/2006/relationships/slideMaster" Target="slideMasters/slideMaster7.xml" /><Relationship Id="rId70" Type="http://schemas.openxmlformats.org/officeDocument/2006/relationships/slide" Target="slides/slide58.xml" /><Relationship Id="rId71" Type="http://schemas.openxmlformats.org/officeDocument/2006/relationships/slide" Target="slides/slide59.xml" /><Relationship Id="rId72" Type="http://schemas.openxmlformats.org/officeDocument/2006/relationships/slide" Target="slides/slide60.xml" /><Relationship Id="rId73" Type="http://schemas.openxmlformats.org/officeDocument/2006/relationships/slide" Target="slides/slide61.xml" /><Relationship Id="rId74" Type="http://schemas.openxmlformats.org/officeDocument/2006/relationships/slide" Target="slides/slide62.xml" /><Relationship Id="rId75" Type="http://schemas.openxmlformats.org/officeDocument/2006/relationships/slide" Target="slides/slide63.xml" /><Relationship Id="rId76" Type="http://schemas.openxmlformats.org/officeDocument/2006/relationships/slide" Target="slides/slide64.xml" /><Relationship Id="rId77" Type="http://schemas.openxmlformats.org/officeDocument/2006/relationships/slide" Target="slides/slide65.xml" /><Relationship Id="rId78" Type="http://schemas.openxmlformats.org/officeDocument/2006/relationships/slide" Target="slides/slide66.xml" /><Relationship Id="rId79" Type="http://schemas.openxmlformats.org/officeDocument/2006/relationships/slide" Target="slides/slide67.xml" /><Relationship Id="rId8" Type="http://schemas.openxmlformats.org/officeDocument/2006/relationships/slideMaster" Target="slideMasters/slideMaster8.xml" /><Relationship Id="rId80" Type="http://schemas.openxmlformats.org/officeDocument/2006/relationships/slide" Target="slides/slide68.xml" /><Relationship Id="rId81" Type="http://schemas.openxmlformats.org/officeDocument/2006/relationships/slide" Target="slides/slide69.xml" /><Relationship Id="rId82" Type="http://schemas.openxmlformats.org/officeDocument/2006/relationships/slide" Target="slides/slide70.xml" /><Relationship Id="rId83" Type="http://schemas.openxmlformats.org/officeDocument/2006/relationships/slide" Target="slides/slide71.xml" /><Relationship Id="rId84" Type="http://schemas.openxmlformats.org/officeDocument/2006/relationships/slide" Target="slides/slide72.xml" /><Relationship Id="rId85" Type="http://schemas.openxmlformats.org/officeDocument/2006/relationships/slide" Target="slides/slide73.xml" /><Relationship Id="rId86" Type="http://schemas.openxmlformats.org/officeDocument/2006/relationships/slide" Target="slides/slide74.xml" /><Relationship Id="rId87" Type="http://schemas.openxmlformats.org/officeDocument/2006/relationships/slide" Target="slides/slide75.xml" /><Relationship Id="rId88" Type="http://schemas.openxmlformats.org/officeDocument/2006/relationships/slide" Target="slides/slide76.xml" /><Relationship Id="rId89" Type="http://schemas.openxmlformats.org/officeDocument/2006/relationships/slide" Target="slides/slide77.xml" /><Relationship Id="rId9" Type="http://schemas.openxmlformats.org/officeDocument/2006/relationships/slideMaster" Target="slideMasters/slideMaster9.xml" /><Relationship Id="rId90" Type="http://schemas.openxmlformats.org/officeDocument/2006/relationships/slide" Target="slides/slide78.xml" /><Relationship Id="rId91" Type="http://schemas.openxmlformats.org/officeDocument/2006/relationships/slide" Target="slides/slide79.xml" /><Relationship Id="rId92" Type="http://schemas.openxmlformats.org/officeDocument/2006/relationships/slide" Target="slides/slide80.xml" /><Relationship Id="rId93" Type="http://schemas.openxmlformats.org/officeDocument/2006/relationships/slide" Target="slides/slide81.xml" /><Relationship Id="rId94" Type="http://schemas.openxmlformats.org/officeDocument/2006/relationships/slide" Target="slides/slide82.xml" /><Relationship Id="rId95" Type="http://schemas.openxmlformats.org/officeDocument/2006/relationships/slide" Target="slides/slide83.xml" /><Relationship Id="rId96" Type="http://schemas.openxmlformats.org/officeDocument/2006/relationships/slide" Target="slides/slide84.xml" /><Relationship Id="rId97" Type="http://schemas.openxmlformats.org/officeDocument/2006/relationships/slide" Target="slides/slide85.xml" /><Relationship Id="rId98" Type="http://schemas.openxmlformats.org/officeDocument/2006/relationships/slide" Target="slides/slide86.xml" /><Relationship Id="rId99" Type="http://schemas.openxmlformats.org/officeDocument/2006/relationships/slide" Target="slides/slide87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1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drawings/_rels/vmlDrawing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0">
              <a:defRPr sz="1200" b="0">
                <a:ea typeface="굴림" charset="-127"/>
              </a:defRPr>
            </a:lvl1pPr>
          </a:lstStyle>
          <a:p>
            <a:pPr>
              <a:defRPr/>
            </a:pPr>
            <a:fld id="{A44957E6-6E95-4620-A2C6-CFCD8F9557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25862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1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5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3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9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033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311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2583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61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1473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29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0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2531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ED3DEE-3C23-46D1-A51F-F639D27ED94C}" type="slidenum">
              <a:rPr lang="ko-KR" altLang="en-US" smtClean="0"/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7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8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4579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A39AF2-9250-4371-AA40-2899BFCA6724}" type="slidenum">
              <a:rPr lang="ko-KR" altLang="en-US" smtClean="0"/>
              <a:t>46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5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6626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6627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B6BEDA-6877-4F06-8C60-3AE6F777B8DA}" type="slidenum">
              <a:rPr lang="ko-KR" altLang="en-US" smtClean="0"/>
              <a:t>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3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4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28675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DD59A1-BA99-4035-B9D5-EF508E4EB753}" type="slidenum">
              <a:rPr lang="ko-KR" altLang="en-US" smtClean="0"/>
              <a:t>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E5EE87-9926-4BFD-B2AD-F81896EA306D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7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4818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34819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44856-8B3A-4C70-9EDC-6A1F7E010710}" type="slidenum">
              <a:rPr lang="ko-KR" altLang="en-US" smtClean="0"/>
              <a:t>52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E5EE87-9926-4BFD-B2AD-F81896EA306D}" type="slidenum">
              <a:rPr lang="ko-KR" altLang="en-US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1443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89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sz="1200"/>
              <a:t>심평원 이사회의 심의의결사항 및 회의는 공단의 규정을 준용</a:t>
            </a:r>
            <a:endParaRPr lang="ko-KR" altLang="en-US"/>
          </a:p>
        </p:txBody>
      </p:sp>
      <p:sp>
        <p:nvSpPr>
          <p:cNvPr id="37891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2195E-A430-4A4B-A6AF-F1DF341F361E}" type="slidenum">
              <a:rPr lang="ko-KR" altLang="en-US" smtClean="0"/>
              <a:t>55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9937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39939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6C44B-F843-4EB4-BD52-616F6224DC8B}" type="slidenum">
              <a:rPr lang="ko-KR" altLang="en-US" smtClean="0"/>
              <a:t>56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5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41987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1E3A08-227C-42CD-9FCA-04D49D2D564D}" type="slidenum">
              <a:rPr lang="ko-KR" altLang="en-US" smtClean="0"/>
              <a:t>57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70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79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5842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86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87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89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99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109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957E6-6E95-4620-A2C6-CFCD8F95570D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9.xml" /></Relationships>
</file>

<file path=ppt/slideLayouts/_rels/slideLayout10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0.xml" /></Relationships>
</file>

<file path=ppt/slideLayouts/_rels/slideLayout1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2.xml" /></Relationships>
</file>

<file path=ppt/slideLayouts/_rels/slideLayout1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8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F9294A-09A3-4715-962B-3E9FAF6534B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5588EC-C6F5-4619-A5F4-D7749D7267B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0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61EC26-3A9E-40EB-B6A7-F11886EC7C5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A9BF38-333D-44D6-93FC-4090DA91541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AABC74-BD75-4AB6-9A32-4E946C56D8D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fld id="{3323E3E2-5C0A-47EB-B0FF-4CE223ED903D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41EA4AE-38AA-4338-A947-CE24BDEE6B1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93282-0D37-4C32-B766-1B0955A4EAF1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FC65-7DE4-4407-BD47-D5AFC0D7FBC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42B72D9-B48E-45A6-98FF-6DC95AAC6D7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C67EF-36D6-4AF3-AD5E-C165DEC1EBF8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822F-E427-4C93-9F23-069034FC7D0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712F7-4F46-4AC4-BF06-472EC4D9227C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7FFC9-007B-4913-B6F2-C97AB429C34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DF0E1-3B54-42D9-AAF4-E48AFE76D36D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E306-982A-4BD1-A3E3-61A462DFFE5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B0B90-12D6-4CEB-A710-CB17D3BFCA32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1F1C4-DD8F-4E58-8FC8-EB8CF7D7AA0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DD713-9647-4B15-A487-6D195E21FA73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5223F-0E5D-4985-A151-8726C3E581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590AC-9B4C-4402-A1B5-E1F12C5AD956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4FF40-BFBC-4E03-913D-67AD226AB1C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EB35-B126-40D6-AD83-403CC0E8056A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ED6-BDEF-4D96-A7D0-7BE537F8DC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DE6E7-7271-4859-9A74-0B220AA73CAE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84576-881E-4237-AE49-8FE8290E714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65A04-C700-40F0-B08B-6D78CF7D1C9A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B9A2-37FE-45EC-88C0-448306CD4A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66346-2997-4A1F-8367-F2BED790B7F4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281FF-9584-4508-8FF8-E7C254322F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8E217CFC-075A-4F01-BC93-4CF224B1E9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35E11-F005-4EFD-96FD-92C82C3F84F6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D04-6DFD-48C5-A85C-2131497CB7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fld id="{3323E3E2-5C0A-47EB-B0FF-4CE223ED903D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41EA4AE-38AA-4338-A947-CE24BDEE6B1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93282-0D37-4C32-B766-1B0955A4EAF1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FC65-7DE4-4407-BD47-D5AFC0D7FBC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C67EF-36D6-4AF3-AD5E-C165DEC1EBF8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822F-E427-4C93-9F23-069034FC7D0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712F7-4F46-4AC4-BF06-472EC4D9227C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7FFC9-007B-4913-B6F2-C97AB429C34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DF0E1-3B54-42D9-AAF4-E48AFE76D36D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E306-982A-4BD1-A3E3-61A462DFFE5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B0B90-12D6-4CEB-A710-CB17D3BFCA32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1F1C4-DD8F-4E58-8FC8-EB8CF7D7AA0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DD713-9647-4B15-A487-6D195E21FA73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5223F-0E5D-4985-A151-8726C3E581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590AC-9B4C-4402-A1B5-E1F12C5AD956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4FF40-BFBC-4E03-913D-67AD226AB1C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EB35-B126-40D6-AD83-403CC0E8056A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ED6-BDEF-4D96-A7D0-7BE537F8DC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8017202-8EBA-47B9-870E-AB2734DE633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DE6E7-7271-4859-9A74-0B220AA73CAE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84576-881E-4237-AE49-8FE8290E714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65A04-C700-40F0-B08B-6D78CF7D1C9A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B9A2-37FE-45EC-88C0-448306CD4A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66346-2997-4A1F-8367-F2BED790B7F4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281FF-9584-4508-8FF8-E7C254322F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35E11-F005-4EFD-96FD-92C82C3F84F6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D04-6DFD-48C5-A85C-2131497CB7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531C1D66-2258-4C2C-B206-3708DC39049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970E6FE-1AA5-4EE5-AD1C-5B6C07C39A9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3000" y="714375"/>
            <a:ext cx="2717800" cy="5610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14375"/>
            <a:ext cx="7950200" cy="5610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80A49-EFAE-4DDD-88FB-9F7683B48E3A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5299DD-881A-44C9-BB0C-1E66DB2B2C0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C074A4-AF99-4C37-A443-3A64455FA1EF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931EE7-D2D5-4218-88D4-FF766888C61A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8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871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179C7-9F4E-43EF-8AFF-A7CE9F5F5B25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EBB24-A797-4E8C-91E0-22F797B037AF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8601623-8321-446B-BD6F-D7781EBACFB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6" descr="238"/>
          <p:cNvPicPr>
            <a:picLocks noChangeAspect="1" noChangeArrowheads="1"/>
          </p:cNvPicPr>
          <p:nvPr/>
        </p:nvPicPr>
        <p:blipFill>
          <a:blip r:embed="rId1"/>
          <a:srcRect t="1578"/>
          <a:stretch>
            <a:fillRect/>
          </a:stretch>
        </p:blipFill>
        <p:spPr bwMode="ltGray">
          <a:xfrm>
            <a:off x="-12699" y="0"/>
            <a:ext cx="5693833" cy="68580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AutoShape 54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pic>
        <p:nvPicPr>
          <p:cNvPr id="6" name="Picture 62" descr="logo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0" y="5867401"/>
            <a:ext cx="914400" cy="9048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1200" y="2895600"/>
            <a:ext cx="5384800" cy="685800"/>
          </a:xfrm>
          <a:effectLst/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038600"/>
            <a:ext cx="5384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553201"/>
            <a:ext cx="2844800" cy="244475"/>
          </a:xfrm>
        </p:spPr>
        <p:txBody>
          <a:bodyPr/>
          <a:lstStyle>
            <a:lvl1pPr algn="l"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9BA8499-64A0-4F02-8DCF-65DDA53DC061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267200" y="65532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553201"/>
            <a:ext cx="2844800" cy="244475"/>
          </a:xfrm>
        </p:spPr>
        <p:txBody>
          <a:bodyPr/>
          <a:lstStyle>
            <a:lvl1pPr algn="r">
              <a:defRPr sz="1000" b="0"/>
            </a:lvl1pPr>
          </a:lstStyle>
          <a:p>
            <a:pPr>
              <a:defRPr/>
            </a:pPr>
            <a:fld id="{97E9A97D-2BC9-4143-B3BE-92FE9E679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6CC2FC-D8C1-40F4-812D-882A11C1D585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777EA5-6554-4DE1-9991-C2FF9598E178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7574E-8BFB-4E86-BD4A-F85F42FB43DE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B3EC04-E377-465D-BBB0-834E1E74DC8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2A23D5-8C47-40A0-BD03-D35FBAE0A6AC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5B3948-454D-499B-9176-FBD8C64667C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FE51B-E7CD-4815-879C-753EA9CD9388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8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97509F-2B91-43C1-8393-C5C962A220F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4E4F9-C664-4EB8-8D7B-9D735BCFCE87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142AA8-51DC-4E7C-A95E-53F1B210C5B0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197A1F-D0A2-40AC-A701-C515E6D797CA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3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2BE6EB-9785-4AFE-9EF7-9ABFD83F5E25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9F3C5D-8189-4A97-9C13-C625D9E23C36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40C85A-EC57-47DC-B0E1-A985784103E6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5B6B91-EFFB-4656-8654-0CDD3BA8E967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6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C5BAF-56CD-4767-BB84-FADE9DAF9BA2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Layouts/slideLayout9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E9FC5-5EFF-43E0-BC2B-53D03C6553BF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5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F173B6-0AD2-4D7F-9012-CDBD3220537B}" type="slidenum">
              <a:rPr lang="ko-KR" altLang="en-US"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6.xml" /><Relationship Id="rId10" Type="http://schemas.openxmlformats.org/officeDocument/2006/relationships/slideLayout" Target="../slideLayouts/slideLayout125.xml" /><Relationship Id="rId11" Type="http://schemas.openxmlformats.org/officeDocument/2006/relationships/slideLayout" Target="../slideLayouts/slideLayout126.xml" /><Relationship Id="rId12" Type="http://schemas.openxmlformats.org/officeDocument/2006/relationships/slideLayout" Target="../slideLayouts/slideLayout127.xml" /><Relationship Id="rId13" Type="http://schemas.openxmlformats.org/officeDocument/2006/relationships/slideLayout" Target="../slideLayouts/slideLayout128.xml" /><Relationship Id="rId14" Type="http://schemas.openxmlformats.org/officeDocument/2006/relationships/oleObject" Target="../embeddings/oleObject17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8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9.vml" /><Relationship Id="rId19" Type="http://schemas.openxmlformats.org/officeDocument/2006/relationships/theme" Target="../theme/theme10.xml" /><Relationship Id="rId2" Type="http://schemas.openxmlformats.org/officeDocument/2006/relationships/slideLayout" Target="../slideLayouts/slideLayout117.xml" /><Relationship Id="rId3" Type="http://schemas.openxmlformats.org/officeDocument/2006/relationships/slideLayout" Target="../slideLayouts/slideLayout118.xml" /><Relationship Id="rId4" Type="http://schemas.openxmlformats.org/officeDocument/2006/relationships/slideLayout" Target="../slideLayouts/slideLayout119.xml" /><Relationship Id="rId5" Type="http://schemas.openxmlformats.org/officeDocument/2006/relationships/slideLayout" Target="../slideLayouts/slideLayout120.xml" /><Relationship Id="rId6" Type="http://schemas.openxmlformats.org/officeDocument/2006/relationships/slideLayout" Target="../slideLayouts/slideLayout121.xml" /><Relationship Id="rId7" Type="http://schemas.openxmlformats.org/officeDocument/2006/relationships/slideLayout" Target="../slideLayouts/slideLayout122.xml" /><Relationship Id="rId8" Type="http://schemas.openxmlformats.org/officeDocument/2006/relationships/slideLayout" Target="../slideLayouts/slideLayout123.xml" /><Relationship Id="rId9" Type="http://schemas.openxmlformats.org/officeDocument/2006/relationships/slideLayout" Target="../slideLayouts/slideLayout124.xml" /></Relationships>
</file>

<file path=ppt/slideMasters/_rels/slideMaster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9.xml" /><Relationship Id="rId10" Type="http://schemas.openxmlformats.org/officeDocument/2006/relationships/slideLayout" Target="../slideLayouts/slideLayout138.xml" /><Relationship Id="rId11" Type="http://schemas.openxmlformats.org/officeDocument/2006/relationships/slideLayout" Target="../slideLayouts/slideLayout139.xml" /><Relationship Id="rId12" Type="http://schemas.openxmlformats.org/officeDocument/2006/relationships/slideLayout" Target="../slideLayouts/slideLayout140.xml" /><Relationship Id="rId13" Type="http://schemas.openxmlformats.org/officeDocument/2006/relationships/slideLayout" Target="../slideLayouts/slideLayout141.xml" /><Relationship Id="rId14" Type="http://schemas.openxmlformats.org/officeDocument/2006/relationships/oleObject" Target="../embeddings/oleObject19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20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10.vml" /><Relationship Id="rId19" Type="http://schemas.openxmlformats.org/officeDocument/2006/relationships/theme" Target="../theme/theme11.xml" /><Relationship Id="rId2" Type="http://schemas.openxmlformats.org/officeDocument/2006/relationships/slideLayout" Target="../slideLayouts/slideLayout130.xml" /><Relationship Id="rId3" Type="http://schemas.openxmlformats.org/officeDocument/2006/relationships/slideLayout" Target="../slideLayouts/slideLayout131.xml" /><Relationship Id="rId4" Type="http://schemas.openxmlformats.org/officeDocument/2006/relationships/slideLayout" Target="../slideLayouts/slideLayout132.xml" /><Relationship Id="rId5" Type="http://schemas.openxmlformats.org/officeDocument/2006/relationships/slideLayout" Target="../slideLayouts/slideLayout133.xml" /><Relationship Id="rId6" Type="http://schemas.openxmlformats.org/officeDocument/2006/relationships/slideLayout" Target="../slideLayouts/slideLayout134.xml" /><Relationship Id="rId7" Type="http://schemas.openxmlformats.org/officeDocument/2006/relationships/slideLayout" Target="../slideLayouts/slideLayout135.xml" /><Relationship Id="rId8" Type="http://schemas.openxmlformats.org/officeDocument/2006/relationships/slideLayout" Target="../slideLayouts/slideLayout136.xml" /><Relationship Id="rId9" Type="http://schemas.openxmlformats.org/officeDocument/2006/relationships/slideLayout" Target="../slideLayouts/slideLayout137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slideLayout" Target="../slideLayouts/slideLayout23.xml" /><Relationship Id="rId13" Type="http://schemas.openxmlformats.org/officeDocument/2006/relationships/slideLayout" Target="../slideLayouts/slideLayout24.xml" /><Relationship Id="rId14" Type="http://schemas.openxmlformats.org/officeDocument/2006/relationships/oleObject" Target="../embeddings/oleObject1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2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1.vml" /><Relationship Id="rId19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10" Type="http://schemas.openxmlformats.org/officeDocument/2006/relationships/slideLayout" Target="../slideLayouts/slideLayout34.xml" /><Relationship Id="rId11" Type="http://schemas.openxmlformats.org/officeDocument/2006/relationships/slideLayout" Target="../slideLayouts/slideLayout35.xml" /><Relationship Id="rId12" Type="http://schemas.openxmlformats.org/officeDocument/2006/relationships/slideLayout" Target="../slideLayouts/slideLayout36.xml" /><Relationship Id="rId13" Type="http://schemas.openxmlformats.org/officeDocument/2006/relationships/slideLayout" Target="../slideLayouts/slideLayout37.xml" /><Relationship Id="rId14" Type="http://schemas.openxmlformats.org/officeDocument/2006/relationships/oleObject" Target="../embeddings/oleObject3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4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2.vml" /><Relationship Id="rId19" Type="http://schemas.openxmlformats.org/officeDocument/2006/relationships/theme" Target="../theme/theme3.xml" /><Relationship Id="rId2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27.xml" /><Relationship Id="rId4" Type="http://schemas.openxmlformats.org/officeDocument/2006/relationships/slideLayout" Target="../slideLayouts/slideLayout28.xml" /><Relationship Id="rId5" Type="http://schemas.openxmlformats.org/officeDocument/2006/relationships/slideLayout" Target="../slideLayouts/slideLayout29.xml" /><Relationship Id="rId6" Type="http://schemas.openxmlformats.org/officeDocument/2006/relationships/slideLayout" Target="../slideLayouts/slideLayout30.xml" /><Relationship Id="rId7" Type="http://schemas.openxmlformats.org/officeDocument/2006/relationships/slideLayout" Target="../slideLayouts/slideLayout31.xml" /><Relationship Id="rId8" Type="http://schemas.openxmlformats.org/officeDocument/2006/relationships/slideLayout" Target="../slideLayouts/slideLayout32.xml" /><Relationship Id="rId9" Type="http://schemas.openxmlformats.org/officeDocument/2006/relationships/slideLayout" Target="../slideLayouts/slideLayout33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 /><Relationship Id="rId10" Type="http://schemas.openxmlformats.org/officeDocument/2006/relationships/slideLayout" Target="../slideLayouts/slideLayout47.xml" /><Relationship Id="rId11" Type="http://schemas.openxmlformats.org/officeDocument/2006/relationships/slideLayout" Target="../slideLayouts/slideLayout48.xml" /><Relationship Id="rId12" Type="http://schemas.openxmlformats.org/officeDocument/2006/relationships/slideLayout" Target="../slideLayouts/slideLayout49.xml" /><Relationship Id="rId13" Type="http://schemas.openxmlformats.org/officeDocument/2006/relationships/slideLayout" Target="../slideLayouts/slideLayout50.xml" /><Relationship Id="rId14" Type="http://schemas.openxmlformats.org/officeDocument/2006/relationships/oleObject" Target="../embeddings/oleObject5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6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3.vml" /><Relationship Id="rId19" Type="http://schemas.openxmlformats.org/officeDocument/2006/relationships/theme" Target="../theme/theme4.xml" /><Relationship Id="rId2" Type="http://schemas.openxmlformats.org/officeDocument/2006/relationships/slideLayout" Target="../slideLayouts/slideLayout39.xml" /><Relationship Id="rId3" Type="http://schemas.openxmlformats.org/officeDocument/2006/relationships/slideLayout" Target="../slideLayouts/slideLayout40.xml" /><Relationship Id="rId4" Type="http://schemas.openxmlformats.org/officeDocument/2006/relationships/slideLayout" Target="../slideLayouts/slideLayout41.xml" /><Relationship Id="rId5" Type="http://schemas.openxmlformats.org/officeDocument/2006/relationships/slideLayout" Target="../slideLayouts/slideLayout42.xml" /><Relationship Id="rId6" Type="http://schemas.openxmlformats.org/officeDocument/2006/relationships/slideLayout" Target="../slideLayouts/slideLayout43.xml" /><Relationship Id="rId7" Type="http://schemas.openxmlformats.org/officeDocument/2006/relationships/slideLayout" Target="../slideLayouts/slideLayout44.xml" /><Relationship Id="rId8" Type="http://schemas.openxmlformats.org/officeDocument/2006/relationships/slideLayout" Target="../slideLayouts/slideLayout45.xml" /><Relationship Id="rId9" Type="http://schemas.openxmlformats.org/officeDocument/2006/relationships/slideLayout" Target="../slideLayouts/slideLayout46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Relationship Id="rId10" Type="http://schemas.openxmlformats.org/officeDocument/2006/relationships/slideLayout" Target="../slideLayouts/slideLayout60.xml" /><Relationship Id="rId11" Type="http://schemas.openxmlformats.org/officeDocument/2006/relationships/slideLayout" Target="../slideLayouts/slideLayout61.xml" /><Relationship Id="rId12" Type="http://schemas.openxmlformats.org/officeDocument/2006/relationships/slideLayout" Target="../slideLayouts/slideLayout62.xml" /><Relationship Id="rId13" Type="http://schemas.openxmlformats.org/officeDocument/2006/relationships/slideLayout" Target="../slideLayouts/slideLayout63.xml" /><Relationship Id="rId14" Type="http://schemas.openxmlformats.org/officeDocument/2006/relationships/oleObject" Target="../embeddings/oleObject7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8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4.vml" /><Relationship Id="rId19" Type="http://schemas.openxmlformats.org/officeDocument/2006/relationships/theme" Target="../theme/theme5.xml" /><Relationship Id="rId2" Type="http://schemas.openxmlformats.org/officeDocument/2006/relationships/slideLayout" Target="../slideLayouts/slideLayout52.xml" /><Relationship Id="rId3" Type="http://schemas.openxmlformats.org/officeDocument/2006/relationships/slideLayout" Target="../slideLayouts/slideLayout53.xml" /><Relationship Id="rId4" Type="http://schemas.openxmlformats.org/officeDocument/2006/relationships/slideLayout" Target="../slideLayouts/slideLayout54.xml" /><Relationship Id="rId5" Type="http://schemas.openxmlformats.org/officeDocument/2006/relationships/slideLayout" Target="../slideLayouts/slideLayout55.xml" /><Relationship Id="rId6" Type="http://schemas.openxmlformats.org/officeDocument/2006/relationships/slideLayout" Target="../slideLayouts/slideLayout56.xml" /><Relationship Id="rId7" Type="http://schemas.openxmlformats.org/officeDocument/2006/relationships/slideLayout" Target="../slideLayouts/slideLayout57.xml" /><Relationship Id="rId8" Type="http://schemas.openxmlformats.org/officeDocument/2006/relationships/slideLayout" Target="../slideLayouts/slideLayout58.xml" /><Relationship Id="rId9" Type="http://schemas.openxmlformats.org/officeDocument/2006/relationships/slideLayout" Target="../slideLayouts/slideLayout59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Relationship Id="rId10" Type="http://schemas.openxmlformats.org/officeDocument/2006/relationships/slideLayout" Target="../slideLayouts/slideLayout73.xml" /><Relationship Id="rId11" Type="http://schemas.openxmlformats.org/officeDocument/2006/relationships/slideLayout" Target="../slideLayouts/slideLayout74.xml" /><Relationship Id="rId12" Type="http://schemas.openxmlformats.org/officeDocument/2006/relationships/slideLayout" Target="../slideLayouts/slideLayout75.xml" /><Relationship Id="rId13" Type="http://schemas.openxmlformats.org/officeDocument/2006/relationships/slideLayout" Target="../slideLayouts/slideLayout76.xml" /><Relationship Id="rId14" Type="http://schemas.openxmlformats.org/officeDocument/2006/relationships/oleObject" Target="../embeddings/oleObject9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0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5.vml" /><Relationship Id="rId19" Type="http://schemas.openxmlformats.org/officeDocument/2006/relationships/theme" Target="../theme/theme6.xml" /><Relationship Id="rId2" Type="http://schemas.openxmlformats.org/officeDocument/2006/relationships/slideLayout" Target="../slideLayouts/slideLayout65.xml" /><Relationship Id="rId3" Type="http://schemas.openxmlformats.org/officeDocument/2006/relationships/slideLayout" Target="../slideLayouts/slideLayout66.xml" /><Relationship Id="rId4" Type="http://schemas.openxmlformats.org/officeDocument/2006/relationships/slideLayout" Target="../slideLayouts/slideLayout67.xml" /><Relationship Id="rId5" Type="http://schemas.openxmlformats.org/officeDocument/2006/relationships/slideLayout" Target="../slideLayouts/slideLayout68.xml" /><Relationship Id="rId6" Type="http://schemas.openxmlformats.org/officeDocument/2006/relationships/slideLayout" Target="../slideLayouts/slideLayout69.xml" /><Relationship Id="rId7" Type="http://schemas.openxmlformats.org/officeDocument/2006/relationships/slideLayout" Target="../slideLayouts/slideLayout70.xml" /><Relationship Id="rId8" Type="http://schemas.openxmlformats.org/officeDocument/2006/relationships/slideLayout" Target="../slideLayouts/slideLayout71.xml" /><Relationship Id="rId9" Type="http://schemas.openxmlformats.org/officeDocument/2006/relationships/slideLayout" Target="../slideLayouts/slideLayout72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Relationship Id="rId10" Type="http://schemas.openxmlformats.org/officeDocument/2006/relationships/slideLayout" Target="../slideLayouts/slideLayout86.xml" /><Relationship Id="rId11" Type="http://schemas.openxmlformats.org/officeDocument/2006/relationships/slideLayout" Target="../slideLayouts/slideLayout87.xml" /><Relationship Id="rId12" Type="http://schemas.openxmlformats.org/officeDocument/2006/relationships/slideLayout" Target="../slideLayouts/slideLayout88.xml" /><Relationship Id="rId13" Type="http://schemas.openxmlformats.org/officeDocument/2006/relationships/slideLayout" Target="../slideLayouts/slideLayout89.xml" /><Relationship Id="rId14" Type="http://schemas.openxmlformats.org/officeDocument/2006/relationships/oleObject" Target="../embeddings/oleObject11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2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6.vml" /><Relationship Id="rId19" Type="http://schemas.openxmlformats.org/officeDocument/2006/relationships/theme" Target="../theme/theme7.xml" /><Relationship Id="rId2" Type="http://schemas.openxmlformats.org/officeDocument/2006/relationships/slideLayout" Target="../slideLayouts/slideLayout78.xml" /><Relationship Id="rId3" Type="http://schemas.openxmlformats.org/officeDocument/2006/relationships/slideLayout" Target="../slideLayouts/slideLayout79.xml" /><Relationship Id="rId4" Type="http://schemas.openxmlformats.org/officeDocument/2006/relationships/slideLayout" Target="../slideLayouts/slideLayout80.xml" /><Relationship Id="rId5" Type="http://schemas.openxmlformats.org/officeDocument/2006/relationships/slideLayout" Target="../slideLayouts/slideLayout81.xml" /><Relationship Id="rId6" Type="http://schemas.openxmlformats.org/officeDocument/2006/relationships/slideLayout" Target="../slideLayouts/slideLayout82.xml" /><Relationship Id="rId7" Type="http://schemas.openxmlformats.org/officeDocument/2006/relationships/slideLayout" Target="../slideLayouts/slideLayout83.xml" /><Relationship Id="rId8" Type="http://schemas.openxmlformats.org/officeDocument/2006/relationships/slideLayout" Target="../slideLayouts/slideLayout84.xml" /><Relationship Id="rId9" Type="http://schemas.openxmlformats.org/officeDocument/2006/relationships/slideLayout" Target="../slideLayouts/slideLayout85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10" Type="http://schemas.openxmlformats.org/officeDocument/2006/relationships/slideLayout" Target="../slideLayouts/slideLayout99.xml" /><Relationship Id="rId11" Type="http://schemas.openxmlformats.org/officeDocument/2006/relationships/slideLayout" Target="../slideLayouts/slideLayout100.xml" /><Relationship Id="rId12" Type="http://schemas.openxmlformats.org/officeDocument/2006/relationships/slideLayout" Target="../slideLayouts/slideLayout101.xml" /><Relationship Id="rId13" Type="http://schemas.openxmlformats.org/officeDocument/2006/relationships/slideLayout" Target="../slideLayouts/slideLayout102.xml" /><Relationship Id="rId14" Type="http://schemas.openxmlformats.org/officeDocument/2006/relationships/oleObject" Target="../embeddings/oleObject13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4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7.vml" /><Relationship Id="rId19" Type="http://schemas.openxmlformats.org/officeDocument/2006/relationships/theme" Target="../theme/theme8.xml" /><Relationship Id="rId2" Type="http://schemas.openxmlformats.org/officeDocument/2006/relationships/slideLayout" Target="../slideLayouts/slideLayout91.xml" /><Relationship Id="rId3" Type="http://schemas.openxmlformats.org/officeDocument/2006/relationships/slideLayout" Target="../slideLayouts/slideLayout92.xml" /><Relationship Id="rId4" Type="http://schemas.openxmlformats.org/officeDocument/2006/relationships/slideLayout" Target="../slideLayouts/slideLayout93.xml" /><Relationship Id="rId5" Type="http://schemas.openxmlformats.org/officeDocument/2006/relationships/slideLayout" Target="../slideLayouts/slideLayout94.xml" /><Relationship Id="rId6" Type="http://schemas.openxmlformats.org/officeDocument/2006/relationships/slideLayout" Target="../slideLayouts/slideLayout95.xml" /><Relationship Id="rId7" Type="http://schemas.openxmlformats.org/officeDocument/2006/relationships/slideLayout" Target="../slideLayouts/slideLayout96.xml" /><Relationship Id="rId8" Type="http://schemas.openxmlformats.org/officeDocument/2006/relationships/slideLayout" Target="../slideLayouts/slideLayout97.xml" /><Relationship Id="rId9" Type="http://schemas.openxmlformats.org/officeDocument/2006/relationships/slideLayout" Target="../slideLayouts/slideLayout98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3.xml" /><Relationship Id="rId10" Type="http://schemas.openxmlformats.org/officeDocument/2006/relationships/slideLayout" Target="../slideLayouts/slideLayout112.xml" /><Relationship Id="rId11" Type="http://schemas.openxmlformats.org/officeDocument/2006/relationships/slideLayout" Target="../slideLayouts/slideLayout113.xml" /><Relationship Id="rId12" Type="http://schemas.openxmlformats.org/officeDocument/2006/relationships/slideLayout" Target="../slideLayouts/slideLayout114.xml" /><Relationship Id="rId13" Type="http://schemas.openxmlformats.org/officeDocument/2006/relationships/slideLayout" Target="../slideLayouts/slideLayout115.xml" /><Relationship Id="rId14" Type="http://schemas.openxmlformats.org/officeDocument/2006/relationships/oleObject" Target="../embeddings/oleObject15.bin" TargetMode="Internal" /><Relationship Id="rId15" Type="http://schemas.openxmlformats.org/officeDocument/2006/relationships/image" Target="../media/image3.png" /><Relationship Id="rId16" Type="http://schemas.openxmlformats.org/officeDocument/2006/relationships/oleObject" Target="../embeddings/oleObject16.bin" TargetMode="Internal" /><Relationship Id="rId17" Type="http://schemas.openxmlformats.org/officeDocument/2006/relationships/image" Target="../media/image4.png" /><Relationship Id="rId18" Type="http://schemas.openxmlformats.org/officeDocument/2006/relationships/vmlDrawing" Target="../drawings/vmlDrawing8.vml" /><Relationship Id="rId19" Type="http://schemas.openxmlformats.org/officeDocument/2006/relationships/theme" Target="../theme/theme9.xml" /><Relationship Id="rId2" Type="http://schemas.openxmlformats.org/officeDocument/2006/relationships/slideLayout" Target="../slideLayouts/slideLayout104.xml" /><Relationship Id="rId3" Type="http://schemas.openxmlformats.org/officeDocument/2006/relationships/slideLayout" Target="../slideLayouts/slideLayout105.xml" /><Relationship Id="rId4" Type="http://schemas.openxmlformats.org/officeDocument/2006/relationships/slideLayout" Target="../slideLayouts/slideLayout106.xml" /><Relationship Id="rId5" Type="http://schemas.openxmlformats.org/officeDocument/2006/relationships/slideLayout" Target="../slideLayouts/slideLayout107.xml" /><Relationship Id="rId6" Type="http://schemas.openxmlformats.org/officeDocument/2006/relationships/slideLayout" Target="../slideLayouts/slideLayout108.xml" /><Relationship Id="rId7" Type="http://schemas.openxmlformats.org/officeDocument/2006/relationships/slideLayout" Target="../slideLayouts/slideLayout109.xml" /><Relationship Id="rId8" Type="http://schemas.openxmlformats.org/officeDocument/2006/relationships/slideLayout" Target="../slideLayouts/slideLayout110.xml" /><Relationship Id="rId9" Type="http://schemas.openxmlformats.org/officeDocument/2006/relationships/slideLayout" Target="../slideLayouts/slideLayout11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4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5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6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7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2022-05-30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1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2022-05-09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42" name="Object 18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2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Object 19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3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6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87E234D-3993-4DF4-9F64-E267CA5F0838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6B050FF5-5763-4A0F-B792-D20882AD032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ransition/>
  <p:timing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42" name="Object 18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4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Object 19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5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6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87E234D-3993-4DF4-9F64-E267CA5F0838}" type="datetime1">
              <a:rPr lang="ko-KR" altLang="en-US"/>
              <a:pPr>
                <a:defRPr/>
              </a:pPr>
              <a:t>2021-08-26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6B050FF5-5763-4A0F-B792-D20882AD032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ransition/>
  <p:timing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9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2022-05-15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026" name="Object 81"/>
          <p:cNvGraphicFramePr>
            <a:graphicFrameLocks noChangeAspect="1"/>
          </p:cNvGraphicFramePr>
          <p:nvPr/>
        </p:nvGraphicFramePr>
        <p:xfrm>
          <a:off x="203200" y="609600"/>
          <a:ext cx="11785600" cy="762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name="Image" r:id="rId14" imgW="22857143" imgH="2819048" progId="">
                  <p:embed/>
                </p:oleObj>
              </mc:Choice>
              <mc:Fallback>
                <p:oleObj name="Image" r:id="rId14" imgW="22857143" imgH="2819048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3200" y="609600"/>
                        <a:ext cx="1178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2"/>
          <p:cNvGraphicFramePr>
            <a:graphicFrameLocks noChangeAspect="1"/>
          </p:cNvGraphicFramePr>
          <p:nvPr/>
        </p:nvGraphicFramePr>
        <p:xfrm>
          <a:off x="10668000" y="6019801"/>
          <a:ext cx="914400" cy="542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3" name="Image" r:id="rId16" imgW="1494385" imgH="1182930" progId="">
                  <p:embed/>
                </p:oleObj>
              </mc:Choice>
              <mc:Fallback>
                <p:oleObj name="Image" r:id="rId16" imgW="1494385" imgH="118293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0" y="6019801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727200" y="714375"/>
            <a:ext cx="97536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8712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026400" y="304801"/>
            <a:ext cx="25400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0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6A462D10-CB84-4029-B078-7752DF6E0244}" type="datetime1">
              <a:rPr lang="ko-KR" altLang="en-US"/>
              <a:t>2021-08-26</a:t>
            </a:fld>
            <a:endParaRPr lang="ko-KR" altLang="en-US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203200" y="228600"/>
            <a:ext cx="117856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3048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 latinLnBrk="0">
              <a:defRPr/>
            </a:pPr>
            <a:endParaRPr lang="en-US" altLang="ko-KR" sz="1000" b="0"/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42672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latinLnBrk="0">
              <a:defRPr/>
            </a:pPr>
            <a:endParaRPr lang="en-US" altLang="ko-KR" sz="1000" b="0"/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 latinLnBrk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fld id="{F92135F9-579B-433F-BBA7-41E39253FA3E}" type="slidenum">
              <a:rPr lang="ko-KR" altLang="en-US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ransition/>
  <p:timing/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2" Type="http://schemas.openxmlformats.org/officeDocument/2006/relationships/image" Target="../media/image5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5.xml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5.xml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6.xml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7.xml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8.xml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9.xml" /><Relationship Id="rId2" Type="http://schemas.openxmlformats.org/officeDocument/2006/relationships/image" Target="../media/image5.pn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0.xml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5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0.xml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notesSlide" Target="../notesSlides/notesSlide59.xm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notesSlide" Target="../notesSlides/notesSlide60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tags" Target="../tags/tag3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image" Target="../media/image25.png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image" Target="../media/image26.png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notesSlide" Target="../notesSlides/notesSlide61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notesSlide" Target="../notesSlides/notesSlide62.xml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Relationship Id="rId2" Type="http://schemas.openxmlformats.org/officeDocument/2006/relationships/image" Target="../media/image27.png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6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6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8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9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1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1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15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16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17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4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5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16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17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19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notesSlide" Target="../notesSlides/notesSlide20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notesSlide" Target="../notesSlides/notesSlide21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Relationship Id="rId2" Type="http://schemas.openxmlformats.org/officeDocument/2006/relationships/image" Target="../media/image5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Relationship Id="rId2" Type="http://schemas.openxmlformats.org/officeDocument/2006/relationships/image" Target="../media/image18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22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23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24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25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1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9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27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20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29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30.xml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notesSlide" Target="../notesSlides/notesSlide31.xml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Relationship Id="rId2" Type="http://schemas.openxmlformats.org/officeDocument/2006/relationships/image" Target="../media/image5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2.xml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8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2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3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4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5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6.xml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7.xml" /><Relationship Id="rId3" Type="http://schemas.openxmlformats.org/officeDocument/2006/relationships/tags" Target="../tags/tag1.xml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21.jpeg" /><Relationship Id="rId4" Type="http://schemas.openxmlformats.org/officeDocument/2006/relationships/tags" Target="../tags/tag2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notesSlide" Target="../notesSlides/notesSlide3.xml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22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3.jpe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40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41.xml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3.xml" /><Relationship Id="rId2" Type="http://schemas.openxmlformats.org/officeDocument/2006/relationships/image" Target="../media/image5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4.xml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4.xml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2.xml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3.xml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 /><Relationship Id="rId2" Type="http://schemas.openxmlformats.org/officeDocument/2006/relationships/image" Target="../media/image24.jpe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4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4.xml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5.xml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6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7.xml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8.xml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49.xm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0.xm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1.xm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2.xml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3.xml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Relationship Id="rId2" Type="http://schemas.openxmlformats.org/officeDocument/2006/relationships/notesSlide" Target="../notesSlides/notesSlide54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1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167042" y="2819400"/>
            <a:ext cx="7196158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797" p14:dur="2000"/>
    </mc:Choice>
    <mc:Fallback>
      <p:transition spd="slow" advTm="16797"/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2"/>
            <a:ext cx="8463314" cy="42319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432000" lvl="1" indent="-396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전문요양기관 인정기준</a:t>
            </a:r>
            <a:r>
              <a:rPr lang="en-US" altLang="ko-KR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2011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년부터 실제적으로 운영</a:t>
            </a:r>
            <a:endParaRPr lang="en-US" altLang="ko-KR" sz="240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해당 특정질환 진료실적이 총 진료실적의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80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심장질환을 전문적으로 진료하는 의료기관은 연간 심장수술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이상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레지던트병원의 해당과목 진료실적이 총 진료실적의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전문병원으로 지정된 기관은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2011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월부터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년간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‘보건복지부 지정 전문병원’명칭을 사용할 수 있으며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전문병원으로 지정되지 않은 기관의 경우‘전문병원’이란 명칭을 사용할 수 없게 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한편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전문병원으로 지정되어도 종전의 건강보험 종별 </a:t>
            </a:r>
            <a:r>
              <a:rPr lang="ko-KR" altLang="en-US" sz="24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가산율이 그대로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적용되므로 국민들이 전문병원을 이용할 경우 추가로 부담하는 비용은 없음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5928" p14:dur="2000"/>
    </mc:Choice>
    <mc:Fallback>
      <p:transition spd="slow" advTm="125928"/>
    </mc:Fallback>
  </mc:AlternateContent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51706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ct val="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9.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실업자에 대한 특례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spc="-15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임의계속가입자 자격</a:t>
            </a:r>
            <a:endParaRPr lang="en-US" altLang="ko-KR" sz="22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사용관계가 종료된 </a:t>
            </a:r>
            <a:r>
              <a:rPr lang="ko-KR" altLang="en-US" sz="2100" b="0" u="sng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직장가입자 중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 보건복지부령이 정하는 사람</a:t>
            </a:r>
            <a:r>
              <a:rPr lang="en-US" altLang="ko-KR" b="0" spc="-17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이상 </a:t>
            </a:r>
            <a:r>
              <a:rPr lang="ko-KR" altLang="en-US" b="0" spc="-170">
                <a:latin typeface="휴먼모음T" pitchFamily="18" charset="-127"/>
                <a:ea typeface="휴먼모음T" pitchFamily="18" charset="-127"/>
              </a:rPr>
              <a:t>계속하여 직장가입 자격 유지</a:t>
            </a:r>
            <a:r>
              <a:rPr lang="en-US" altLang="ko-KR" b="0" spc="-17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가 지역가입자가 된 이후</a:t>
            </a:r>
            <a:r>
              <a:rPr lang="en-US" altLang="ko-KR" sz="2100" b="0" spc="-17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 최초로 고지 받은 지역가입자 보험료의 납부기한 이내에 공단에 직장가입자로서의 자격을 유지할 것을 신청한 경우에는 대통령령이 정하는 기간</a:t>
            </a:r>
            <a:r>
              <a:rPr lang="en-US" altLang="ko-KR" sz="2000" b="0" spc="-170">
                <a:latin typeface="휴먼모음T" pitchFamily="18" charset="-127"/>
                <a:ea typeface="휴먼모음T" pitchFamily="18" charset="-127"/>
              </a:rPr>
              <a:t>(36</a:t>
            </a:r>
            <a:r>
              <a:rPr lang="ko-KR" altLang="en-US" sz="2000" u="sng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</a:t>
            </a:r>
            <a:r>
              <a:rPr lang="en-US" altLang="ko-KR" sz="2000" u="sng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100" b="0" spc="-170">
                <a:latin typeface="휴먼모음T" pitchFamily="18" charset="-127"/>
                <a:ea typeface="휴먼모음T" pitchFamily="18" charset="-127"/>
              </a:rPr>
              <a:t>동안 직장가입자의 자격을 유지함</a:t>
            </a:r>
            <a:r>
              <a:rPr lang="en-US" altLang="ko-KR" sz="2100" b="0" spc="-170">
                <a:latin typeface="휴먼모음T" pitchFamily="18" charset="-127"/>
                <a:ea typeface="휴먼모음T" pitchFamily="18" charset="-127"/>
              </a:rPr>
              <a:t>. / </a:t>
            </a:r>
            <a:r>
              <a:rPr lang="en-US" altLang="ko-KR" sz="20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000" b="0" spc="-17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 내에 신청</a:t>
            </a:r>
            <a:endParaRPr lang="en-US" altLang="ko-KR" sz="2000" b="0" spc="-17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최근 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12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개월간의 보수월액을 평균한 금액을 보수월액으로 산정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100" b="0" spc="-150" err="1">
                <a:latin typeface="휴먼모음T" pitchFamily="18" charset="-127"/>
                <a:ea typeface="휴먼모음T" pitchFamily="18" charset="-127"/>
              </a:rPr>
              <a:t>임의계속 가입자의 보험료는 </a:t>
            </a:r>
            <a:r>
              <a:rPr lang="ko-KR" altLang="en-US" sz="21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복지부장관이 고시하는바에 따라 그 일부를 경감하고 있어 실제는 직장 자격 유지 때와 비슷하게 납부</a:t>
            </a:r>
            <a:endParaRPr lang="en-US" altLang="ko-KR" sz="2100" b="0" u="sng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spc="-15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임의계속가입자의 가입</a:t>
            </a: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탈퇴 및 자격변동시기 등</a:t>
            </a:r>
            <a:endParaRPr lang="en-US" altLang="ko-KR" sz="22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가입 또는 탈퇴하려는 자는 임의계속가입</a:t>
            </a:r>
            <a:r>
              <a:rPr lang="en-US" altLang="ko-KR" sz="2100" spc="-150"/>
              <a:t>·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탈퇴신청서를 공단에 제출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다음 어느 하나에 해당하게 된 때에 지역가입자 또는 직장가입자로 그 자격이 변동됨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   </a:t>
            </a:r>
            <a:r>
              <a:rPr lang="ko-KR" altLang="en-US" sz="2100" b="0" spc="-150"/>
              <a:t> ▪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영 제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77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조에 따른 기간이 끝나는 날의 다음 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   </a:t>
            </a:r>
            <a:r>
              <a:rPr lang="ko-KR" altLang="en-US" sz="2100" b="0" spc="-150"/>
              <a:t> ▪ </a:t>
            </a:r>
            <a:r>
              <a:rPr lang="ko-KR" altLang="en-US" sz="2100" b="0" spc="-150" err="1">
                <a:latin typeface="휴먼모음T" pitchFamily="18" charset="-127"/>
                <a:ea typeface="휴먼모음T" pitchFamily="18" charset="-127"/>
              </a:rPr>
              <a:t>임의계속가입자 탈퇴신청서가 접수된 날의 다음 날</a:t>
            </a:r>
          </a:p>
          <a:p>
            <a:pPr marL="72000" algn="just"/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   </a:t>
            </a:r>
            <a:r>
              <a:rPr lang="ko-KR" altLang="en-US" sz="2100" b="0" spc="-150"/>
              <a:t>▪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직장가입자인 사용자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근로자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공무원 또는 교직원이 된 날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86753" p14:dur="2000"/>
    </mc:Choice>
    <mc:Fallback>
      <p:transition spd="slow" advTm="286753"/>
    </mc:Fallback>
  </mc:AlternateContent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03512" y="1471911"/>
            <a:ext cx="8784976" cy="470898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벌칙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행정형벌</a:t>
            </a: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가입자 및 피부양자의 개인정보를 직무상 목적 외의 용도로 이용하거나 정당한 사유 없이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자에게 제공한 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이하의 징역 또는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천만원 이하의 벌금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다음 각 항 어느 하나에 해당하는 자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이하의 징역 또는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8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천만원 이하의 벌금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200" b="0" spc="-18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000" b="0" spc="-170">
                <a:latin typeface="휴먼모음T" pitchFamily="18" charset="-127"/>
                <a:ea typeface="휴먼모음T" pitchFamily="18" charset="-127"/>
              </a:rPr>
              <a:t>대행청구단체의 종사자로서 거짓이나 그 밖의 부정한 방법으로 요양급여비용을 청구한 자</a:t>
            </a:r>
            <a:endParaRPr lang="en-US" altLang="ko-KR" sz="2000" b="0" spc="-17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b="0" spc="-170" err="1">
                <a:latin typeface="휴먼모음T" pitchFamily="18" charset="-127"/>
                <a:ea typeface="휴먼모음T" pitchFamily="18" charset="-127"/>
              </a:rPr>
              <a:t>업무수행중 알게 된 정보를 직무상 목적 외의 용도로 이용하거나 제</a:t>
            </a:r>
            <a:r>
              <a:rPr lang="en-US" altLang="ko-KR" sz="2000" b="0" spc="-17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000" b="0" spc="-170">
                <a:latin typeface="휴먼모음T" pitchFamily="18" charset="-127"/>
                <a:ea typeface="휴먼모음T" pitchFamily="18" charset="-127"/>
              </a:rPr>
              <a:t>자에게 제공한 자</a:t>
            </a: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다음 각 항 어느 하나에 해당하는 자</a:t>
            </a:r>
            <a:r>
              <a:rPr lang="en-US" altLang="ko-KR" sz="2200" b="0" spc="-19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이하의 징역 또는 </a:t>
            </a:r>
            <a:r>
              <a:rPr lang="en-US" altLang="ko-KR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9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천만원 이하의 벌금</a:t>
            </a:r>
            <a:r>
              <a:rPr lang="en-US" altLang="ko-KR" sz="22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200" b="0" spc="-19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42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조의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항 및 제</a:t>
            </a:r>
            <a:r>
              <a:rPr lang="en-US" altLang="ko-KR" sz="2200" b="0" spc="-17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70">
                <a:latin typeface="휴먼모음T" pitchFamily="18" charset="-127"/>
                <a:ea typeface="휴먼모음T" pitchFamily="18" charset="-127"/>
              </a:rPr>
              <a:t>항을 위반하여 선별급여를 제공한 요양기관의 개설자</a:t>
            </a:r>
            <a:endParaRPr lang="en-US" altLang="ko-KR" sz="2200" b="0" spc="-17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47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항을 위반하여 대행청구단체가 아닌 자로 하여금 대행하게 한 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93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조를 위반한 사용자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법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98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항을 위반한 요양기관의 개설자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60000" algn="just">
              <a:buFont typeface="+mj-ea"/>
              <a:buAutoNum type="circleNumDbPlain"/>
            </a:pP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거짓이나 그 밖의 부정한 방법으로 보험급여를 받거나 타인으로 하여금 보험급여를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받게 한 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벌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6474" p14:dur="2000"/>
    </mc:Choice>
    <mc:Fallback>
      <p:transition spd="slow" advTm="166474"/>
    </mc:Fallback>
  </mc:AlternateContent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71910"/>
            <a:ext cx="8572560" cy="40934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벌칙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행정형벌</a:t>
            </a:r>
            <a:r>
              <a:rPr lang="en-US" altLang="ko-KR" sz="2400" b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):</a:t>
            </a:r>
            <a:r>
              <a:rPr lang="en-US" altLang="ko-KR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계속</a:t>
            </a:r>
            <a:endParaRPr lang="en-US" altLang="ko-KR" sz="2400" b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보고 또는 서류제출을 하지 아니한 자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거짓으로 보고 하거나 거짓 서류를 제출한 자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검사 또는 질문을 거부</a:t>
            </a:r>
            <a:r>
              <a:rPr lang="en-US" altLang="ko-KR" sz="2400"/>
              <a:t>·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방해 또는 기피한 자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천만원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이하의 벌금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 err="1">
                <a:latin typeface="휴먼모음T" pitchFamily="18" charset="-127"/>
                <a:ea typeface="휴먼모음T" pitchFamily="18" charset="-127"/>
              </a:rPr>
              <a:t>요양비명세서나 요양명세를 적은 영수증을 내주지 아니한 자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1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400" b="0" spc="-1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이하의 벌금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00" err="1">
                <a:latin typeface="휴먼모음T" pitchFamily="18" charset="-127"/>
                <a:ea typeface="휴먼모음T" pitchFamily="18" charset="-127"/>
              </a:rPr>
              <a:t>양벌규정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법인의 대표자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법인 또는 개인의 대리인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사용인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그 밖의 종사자가 그 법인 또는 개인의 업무에 관하여 제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115~117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조 까지의 규정 중 어느 하나에 해당하는 위반행위를 하면 그 행위자를 벌하는 외에 그 법인 또는 개인에 대하여도</a:t>
            </a:r>
            <a:r>
              <a:rPr lang="en-US" altLang="ko-KR" sz="2400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00">
                <a:latin typeface="휴먼모음T" pitchFamily="18" charset="-127"/>
                <a:ea typeface="휴먼모음T" pitchFamily="18" charset="-127"/>
              </a:rPr>
              <a:t>각 해당조문의 벌금형을 과함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벌 칙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699779"/>
      </p:ext>
    </p:extLst>
  </p:cSld>
  <p:clrMapOvr>
    <a:masterClrMapping/>
  </p:clrMapOvr>
  <mc:AlternateContent>
    <mc:Choice xmlns:p14="http://schemas.microsoft.com/office/powerpoint/2010/main" Requires="p14">
      <p:transition spd="slow" advTm="62005" p14:dur="2000"/>
    </mc:Choice>
    <mc:Fallback>
      <p:transition spd="slow" advTm="62005"/>
    </mc:Fallback>
  </mc:AlternateContent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23435" y="1628801"/>
            <a:ext cx="8643998" cy="34317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과태료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행정질서벌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lvl="1" indent="-360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불법이익을 환수할 목적으로 과태료부과 규정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둠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가입자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피부양자 또는 가입자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피부양자이었던 사람이 그 자격을 잃은 후  자격을 증명하던 서류를 사용하여 보험급여를 받은 경우에는 그가 받은 보험급여에 상당하는 금액이하의 과태료를 부과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건강보험증 또는 신분증명서의 양도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대여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밖의 부정한 사용을 통하여 보험급여를 받은 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건강보험증 또는 신분증명서를 양도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대여하여 보험급여를 받게 한 자 등에 대해 과태료부과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벌 칙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528756"/>
      </p:ext>
    </p:extLst>
  </p:cSld>
  <p:clrMapOvr>
    <a:masterClrMapping/>
  </p:clrMapOvr>
  <mc:AlternateContent>
    <mc:Choice xmlns:p14="http://schemas.microsoft.com/office/powerpoint/2010/main" Requires="p14">
      <p:transition spd="slow" advTm="182172" p14:dur="2000"/>
    </mc:Choice>
    <mc:Fallback>
      <p:transition spd="slow" advTm="182172"/>
    </mc:Fallback>
  </mc:AlternateContent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104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81290" y="2819400"/>
            <a:ext cx="7481910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3155" p14:dur="2000"/>
    </mc:Choice>
    <mc:Fallback>
      <p:transition spd="slow" advTm="23155"/>
    </mc:Fallback>
  </mc:AlternateContent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105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191000" y="5737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53" p14:dur="2000"/>
    </mc:Choice>
    <mc:Fallback>
      <p:transition spd="slow" advTm="1853"/>
    </mc:Fallback>
  </mc:AlternateContent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106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64633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095736" y="5051426"/>
            <a:ext cx="4357718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3229" p14:dur="2000"/>
    </mc:Choice>
    <mc:Fallback>
      <p:transition spd="slow" advTm="3229"/>
    </mc:Fallback>
  </mc:AlternateContent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E932D1-E7A4-414C-8DBB-3D3B3178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714375"/>
            <a:ext cx="8913192" cy="533400"/>
          </a:xfrm>
        </p:spPr>
        <p:txBody>
          <a:bodyPr/>
          <a:lstStyle/>
          <a:p>
            <a:r>
              <a:rPr lang="ko-KR" altLang="en-US"/>
              <a:t>     제 </a:t>
            </a:r>
            <a:r>
              <a:rPr lang="en-US" altLang="ko-KR"/>
              <a:t>13</a:t>
            </a:r>
            <a:r>
              <a:rPr lang="ko-KR" altLang="en-US"/>
              <a:t>장 노인장기요양보험제도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62136-7693-4D47-BB0F-60428C94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0"/>
          </a:p>
          <a:p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      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노인장기요양보험제도의 개요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       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장기요양인정 신청 및 등급판정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       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장기요양급여와 재원부담</a:t>
            </a:r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400" b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       제 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절 관리운영체계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0ACD-2759-4FB0-B74D-0E96CEC74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107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873393"/>
      </p:ext>
    </p:extLst>
  </p:cSld>
  <p:clrMapOvr>
    <a:masterClrMapping/>
  </p:clrMapOvr>
  <mc:AlternateContent>
    <mc:Choice xmlns:p14="http://schemas.microsoft.com/office/powerpoint/2010/main" Requires="p14">
      <p:transition spd="slow" advTm="31770" p14:dur="2000"/>
    </mc:Choice>
    <mc:Fallback>
      <p:transition spd="slow" advTm="31770"/>
    </mc:Fallback>
  </mc:AlternateContent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108</a:t>
            </a:fld>
            <a:endParaRPr lang="en-US" altLang="ko-KR"/>
          </a:p>
        </p:txBody>
      </p:sp>
      <p:sp>
        <p:nvSpPr>
          <p:cNvPr id="6656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071664" y="714356"/>
            <a:ext cx="6981950" cy="533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en-US" altLang="ko-KR">
                <a:ea typeface="굴림" charset="-127"/>
              </a:rPr>
              <a:t> </a:t>
            </a:r>
            <a:r>
              <a:rPr lang="ko-KR" altLang="en-US">
                <a:ea typeface="굴림" charset="-127"/>
              </a:rPr>
              <a:t>노인장기요양보험제도의 개요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428736"/>
            <a:ext cx="8572500" cy="52783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0" lvl="1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 및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추진배경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</a:p>
          <a:p>
            <a:pPr marL="0" lvl="2" algn="just">
              <a:spcAft>
                <a:spcPct val="0"/>
              </a:spcAft>
              <a:buAutoNum type="arabicParenR"/>
            </a:pP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의의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68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노인장기요양보험제도는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고령이나 치매</a:t>
            </a:r>
            <a:r>
              <a:rPr lang="en-US" altLang="ko-KR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중풍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등으로 인해 </a:t>
            </a:r>
            <a:r>
              <a:rPr lang="en-US" altLang="ko-KR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이상 동안 혼자서 일상생활을 수행하기 어려운 노인 등에게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신체활동 및 일상 활동 지원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등의 장기요양급여를 제공함으로써 노후의 건강증진 및 생활안정을 도모하고 그 가족의 수발부담을 덜어주기 위해 사회연대 원리에 의하여 </a:t>
            </a:r>
            <a:r>
              <a:rPr lang="en-US" altLang="ko-KR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2008</a:t>
            </a:r>
            <a:r>
              <a:rPr lang="ko-KR" altLang="en-US" sz="2400" b="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월 도입되어 운영하고 있는 제도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추진배경</a:t>
            </a: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중풍 등 요양보호 필요 노인의 급격한 증가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요양 비용부담의 과중 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사회적 입원 현상으로 의료비 증가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노인을 돌볼 수 있는 가족이 없어 의료기관에 장기 입원→국민 의료비 증가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68000" indent="-252000" algn="just">
              <a:buFont typeface="Wingdings" pitchFamily="2" charset="2"/>
              <a:buChar char="§"/>
            </a:pP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저출산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핵가족화 등으로 가족 요양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돌봄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의 한계 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7467" p14:dur="2000"/>
    </mc:Choice>
    <mc:Fallback>
      <p:transition spd="slow" advTm="127467"/>
    </mc:Fallback>
  </mc:AlternateContent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109</a:t>
            </a:fld>
            <a:endParaRPr lang="en-US" altLang="ko-KR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38282" y="1500188"/>
            <a:ext cx="8643968" cy="47859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제도 도입의 경과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2001. 8 .15: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노인요양보장제도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」도입 발표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2003. 3   : </a:t>
            </a:r>
            <a:r>
              <a:rPr lang="ko-KR" altLang="en-US" sz="2300" b="0" spc="-150" err="1">
                <a:latin typeface="휴먼모음T" pitchFamily="18" charset="-127"/>
                <a:ea typeface="휴먼모음T" pitchFamily="18" charset="-127"/>
              </a:rPr>
              <a:t>공적노인요양보장기획단 설치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2004.     : </a:t>
            </a:r>
            <a:r>
              <a:rPr lang="ko-KR" altLang="en-US" sz="2300" b="0" spc="-150" err="1">
                <a:latin typeface="휴먼모음T" pitchFamily="18" charset="-127"/>
                <a:ea typeface="휴먼모음T" pitchFamily="18" charset="-127"/>
              </a:rPr>
              <a:t>공적노인요양보장제도 실행위원회 구성운영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2. 15: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정부법안 「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노인수발보험법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」국회 제출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2. 15~9. 13: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정부법안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노인수발보험법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포함한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개 의원입법안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/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                 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보건복지위원회 제출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11. 2: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국회차원의「대국민 의견수렴을 위한 공청회」 개최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2006. 11. 7~07. 2. 22: 11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차에 걸친 「법안심사소위원회」의 법안 심사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90">
                <a:latin typeface="휴먼모음T" pitchFamily="18" charset="-127"/>
                <a:ea typeface="휴먼모음T" pitchFamily="18" charset="-127"/>
              </a:rPr>
              <a:t>2007. 2. 22:</a:t>
            </a:r>
            <a:r>
              <a:rPr lang="ko-KR" altLang="en-US" sz="2300" b="0" spc="-190">
                <a:latin typeface="휴먼모음T" pitchFamily="18" charset="-127"/>
                <a:ea typeface="휴먼모음T" pitchFamily="18" charset="-127"/>
              </a:rPr>
              <a:t>「</a:t>
            </a:r>
            <a:r>
              <a:rPr lang="ko-KR" altLang="en-US" sz="23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노인장기요양보험법</a:t>
            </a:r>
            <a:r>
              <a:rPr lang="ko-KR" altLang="en-US" sz="2300" b="0" spc="-190">
                <a:latin typeface="휴먼모음T" pitchFamily="18" charset="-127"/>
                <a:ea typeface="휴먼모음T" pitchFamily="18" charset="-127"/>
              </a:rPr>
              <a:t>」여야 만장일치로 보건복지위원회 통과</a:t>
            </a:r>
            <a:endParaRPr lang="en-US" altLang="ko-KR" sz="2300" b="0" spc="-19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2007. 4. 2: 266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회 임시국회 「본회의」통과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2007. 4. 27: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대통령 공포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법률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8403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호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2008. 7. 1: 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업무 운영개시</a:t>
            </a:r>
          </a:p>
        </p:txBody>
      </p:sp>
      <p:sp>
        <p:nvSpPr>
          <p:cNvPr id="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927648" y="714375"/>
            <a:ext cx="8553152" cy="533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en-US" altLang="ko-KR">
                <a:ea typeface="굴림" charset="-127"/>
              </a:rPr>
              <a:t> </a:t>
            </a:r>
            <a:r>
              <a:rPr lang="ko-KR" altLang="en-US">
                <a:ea typeface="굴림" charset="-127"/>
              </a:rPr>
              <a:t>노인장기요양보험제도의 개요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50806" p14:dur="2000"/>
    </mc:Choice>
    <mc:Fallback>
      <p:transition spd="slow" advTm="250806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11</a:t>
            </a:fld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95406" y="142853"/>
          <a:ext cx="9001188" cy="6543800"/>
        </p:xfrm>
        <a:graphic>
          <a:graphicData uri="http://schemas.openxmlformats.org/drawingml/2006/table">
            <a:tbl>
              <a:tblPr/>
              <a:tblGrid>
                <a:gridCol w="136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지정분야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기관 명칭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17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관절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(10)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서울성심병원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 err="1">
                          <a:solidFill>
                            <a:schemeClr val="tx1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목동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힘찬병원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부산센텀병원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 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부산고려병원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부산본병원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이춘택병원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바른세상병원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부평힘찬병원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바로병원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나은병원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여수백병원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순천하나병원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포항세명기독병원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진주세란병원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예손병원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뇌혈관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(4)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명지성모병원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효성병원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에스포항병원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굿모닝병원</a:t>
                      </a:r>
                      <a:endParaRPr lang="ko-KR" altLang="en-US" sz="2000" spc="-100" baseline="0">
                        <a:solidFill>
                          <a:srgbClr val="FF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0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대장항문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(5)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서울송도병원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한솔병원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대항병원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부산항운병원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의료법인구의료재단구병원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수지접합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(4)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서부산센텀병원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성민병원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,W(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더블유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병원</a:t>
                      </a: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심장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세종병원</a:t>
                      </a: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50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알코올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(7)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온사랑병원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다사랑중앙병원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주사랑병원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예사랑병원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다사랑병원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한사랑병원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67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유방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부산의료선교회세계로병원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117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척추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(17)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서울강서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 강남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나누리병원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더조은병원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서울척병원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부산동래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윌스기념병원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,21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세기병원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윌스기념병원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인천나누리병원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대전우리병원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천안우리병원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광주새우리병원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보강병원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대구참조은병원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우리들병원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대구중구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506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화상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(5)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한림대한강성심병원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베스티안병원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하나병원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베스티안부산병원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푸른병원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5259" marR="75259" marT="37630" marB="376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8971" p14:dur="2000"/>
    </mc:Choice>
    <mc:Fallback>
      <p:transition spd="slow" advTm="38971"/>
    </mc:Fallback>
  </mc:AlternateContent>
  <p:timing/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110</a:t>
            </a:fld>
            <a:endParaRPr lang="en-US" altLang="ko-K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738282" y="1428736"/>
            <a:ext cx="8572500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수급자와 수급요건</a:t>
            </a:r>
          </a:p>
          <a:p>
            <a:pPr marL="457200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가입자</a:t>
            </a:r>
          </a:p>
          <a:p>
            <a:pPr marL="432000" indent="-216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 국민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이</a:t>
            </a:r>
            <a:r>
              <a:rPr lang="ko-KR" altLang="en-US" sz="23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노인장기요양보험의 적용대상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latin typeface="휴먼모음T" pitchFamily="18" charset="-127"/>
                <a:ea typeface="휴먼모음T" pitchFamily="18" charset="-127"/>
              </a:rPr>
              <a:t>사회보험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).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즉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국민건강보험의 가입자는 동시에 노인장기요양보험에 가입됨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indent="-216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외국인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경우 국민건강보험법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109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조에 따라 국민건강보험의 가입자가 되는 사람은 노인장기요양보험의 가입자도 됨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수급요건</a:t>
            </a:r>
          </a:p>
          <a:p>
            <a:pPr marL="432000" indent="-216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장기요양인정을 신청할 수 있는 자→ 장기요양보험가입자 또는 그 피부양자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「의료급여법」따른 의료급여수급권자 중 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 이상의 노인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또는 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미만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자로서 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u="sng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뇌혈관성 질환 등 노인성 질환</a:t>
            </a:r>
            <a:r>
              <a:rPr lang="en-US" altLang="ko-KR" sz="16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대통령령 별표</a:t>
            </a:r>
            <a:r>
              <a:rPr lang="en-US" altLang="ko-KR" sz="16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1)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을 가진 자</a:t>
            </a:r>
            <a:endParaRPr lang="en-US" altLang="ko-KR" sz="2300" b="0" u="sng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indent="-216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노인장기요양보험가입자는 기존 건강보험의 혜택을 그대로 누릴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즉 질병치료에 대한 사회보장제도로서의 건강보험과 요양서비스에 대한 노인장기요양보험을 </a:t>
            </a:r>
            <a:r>
              <a:rPr lang="ko-KR" altLang="en-US" sz="23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동시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 적용 받을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 bwMode="gray">
          <a:xfrm>
            <a:off x="2952728" y="752460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1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노인장기요양보험제도의 개요</a:t>
            </a:r>
          </a:p>
        </p:txBody>
      </p:sp>
    </p:spTree>
    <p:custDataLst>
      <p:tags r:id="rId2"/>
    </p:custDataLst>
  </p:cSld>
  <p:clrMapOvr>
    <a:masterClrMapping/>
  </p:clrMapOvr>
  <mc:AlternateContent>
    <mc:Choice xmlns:p14="http://schemas.microsoft.com/office/powerpoint/2010/main" Requires="p14">
      <p:transition spd="slow" advTm="150630" p14:dur="2000"/>
    </mc:Choice>
    <mc:Fallback>
      <p:transition spd="slow" advTm="150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111</a:t>
            </a:fld>
            <a:endParaRPr lang="en-US" altLang="ko-KR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75520" y="1352520"/>
            <a:ext cx="8715436" cy="51244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노인장기요양보험제도의 주요 특징</a:t>
            </a:r>
          </a:p>
          <a:p>
            <a:pPr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건강보험제도와 별도로 운영</a:t>
            </a:r>
          </a:p>
          <a:p>
            <a:pPr algn="just"/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spc="-15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사회보험방식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을 기본으로 한 </a:t>
            </a:r>
            <a:r>
              <a:rPr lang="ko-KR" altLang="en-US" sz="2200" spc="-15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국고지원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부가방식</a:t>
            </a:r>
          </a:p>
          <a:p>
            <a:pPr algn="just"/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 사회보험방식을 근간으로 일부는 공적부조 방식을 가미한 형태로 설계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운영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indent="-324000" algn="just"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국민건강보험법의 적용을 받는 건강보험가입자의 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indent="-324000" algn="just"/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장기요양보험료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=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건강보험료액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×</a:t>
            </a:r>
            <a:r>
              <a:rPr lang="en-US" altLang="ko-KR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12.27%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b="0" spc="-150">
                <a:latin typeface="휴먼모음T" pitchFamily="18" charset="-127"/>
                <a:ea typeface="휴먼모음T" pitchFamily="18" charset="-127"/>
              </a:rPr>
              <a:t>년도 기준</a:t>
            </a:r>
            <a:r>
              <a:rPr lang="en-US" altLang="ko-KR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40000" indent="-324000" algn="just"/>
            <a:r>
              <a:rPr lang="ko-KR" altLang="en-US" sz="2200" b="0" spc="-150">
                <a:latin typeface="휴먼모음T"/>
                <a:ea typeface="휴먼모음T"/>
              </a:rPr>
              <a:t>② 국가 및 지방자치단체 부담</a:t>
            </a:r>
          </a:p>
          <a:p>
            <a:pPr marL="648000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장기요양보험료 예상수입액의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20% + 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공적부조의 적용을 받는 의료급여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수급권자의 장기요양급여비용 </a:t>
            </a:r>
          </a:p>
          <a:p>
            <a:pPr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보험자 및 관리운영기관의 일원화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국민건강보험공단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 운영</a:t>
            </a:r>
          </a:p>
          <a:p>
            <a:pPr algn="just"/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노인중심의 급여</a:t>
            </a:r>
          </a:p>
          <a:p>
            <a:pPr marL="540000" indent="-288000" algn="just">
              <a:buFont typeface="Wingdings" pitchFamily="2" charset="2"/>
              <a:buChar char="§"/>
            </a:pP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수급자격</a:t>
            </a:r>
            <a:r>
              <a:rPr lang="en-US" altLang="ko-KR" sz="2100" b="0" spc="-200">
                <a:latin typeface="휴먼모음T" pitchFamily="18" charset="-127"/>
                <a:ea typeface="휴먼모음T" pitchFamily="18" charset="-127"/>
              </a:rPr>
              <a:t>: 65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세 이상의 노인 또는 </a:t>
            </a:r>
            <a:r>
              <a:rPr lang="en-US" altLang="ko-KR" sz="2100" b="0" spc="-20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세 미만의 자로서 </a:t>
            </a:r>
            <a:r>
              <a:rPr lang="ko-KR" altLang="en-US" sz="2100" b="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100" b="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100" b="0" u="sng" spc="-20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뇌혈관성 질환 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등 노인성질병을 가진 자 중 </a:t>
            </a:r>
            <a:r>
              <a:rPr lang="en-US" altLang="ko-KR" sz="21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1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개월 이상 </a:t>
            </a:r>
            <a:r>
              <a:rPr lang="ko-KR" altLang="en-US" sz="2100" b="0" spc="-200">
                <a:latin typeface="휴먼모음T" pitchFamily="18" charset="-127"/>
                <a:ea typeface="휴먼모음T" pitchFamily="18" charset="-127"/>
              </a:rPr>
              <a:t>혼자서 일상생활을 수행하기 어렵다고 인정되는 자</a:t>
            </a:r>
            <a:endParaRPr lang="en-US" altLang="ko-KR" sz="2100" b="0" spc="-200">
              <a:latin typeface="휴먼모음T" pitchFamily="18" charset="-127"/>
              <a:ea typeface="휴먼모음T" pitchFamily="18" charset="-127"/>
            </a:endParaRPr>
          </a:p>
          <a:p>
            <a:pPr marL="540000" indent="-288000" algn="just">
              <a:buFont typeface="Wingdings" pitchFamily="2" charset="2"/>
              <a:buChar char="§"/>
            </a:pPr>
            <a:r>
              <a:rPr lang="en-US" altLang="ko-KR" sz="21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1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세 미만자의 노인성 질병이 없는 일반적인 장애인은 제외</a:t>
            </a:r>
          </a:p>
        </p:txBody>
      </p:sp>
      <p:sp>
        <p:nvSpPr>
          <p:cNvPr id="7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1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노인장기요양보험제도의 개요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71652" p14:dur="2000"/>
    </mc:Choice>
    <mc:Fallback>
      <p:transition spd="slow" advTm="171652"/>
    </mc:Fallback>
  </mc:AlternateContent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112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장기요양인정 신청 및 등급판정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500175"/>
            <a:ext cx="8643998" cy="497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인정신청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신청자격</a:t>
            </a:r>
            <a:r>
              <a:rPr lang="en-US" altLang="ko-KR" sz="230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65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세 이상의 노인과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세 미만 중 노인성질병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치매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뇌혈관질환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파킨슨병 등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가진 자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신청인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본인 또는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대리인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본인의 가족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친족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이해관계인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사회 복지전담 공무원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2100" b="0" spc="-150">
                <a:latin typeface="휴먼모음T"/>
                <a:ea typeface="휴먼모음T"/>
              </a:rPr>
              <a:t>·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2100" b="0" spc="-150">
                <a:latin typeface="휴먼모음T"/>
                <a:ea typeface="휴먼모음T"/>
              </a:rPr>
              <a:t>·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구청장이 지정한 자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신청장소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국민건강보험 노인장기요양보험 운영센터나 장기요양 보험 홈페이지</a:t>
            </a:r>
            <a:endParaRPr lang="en-US" altLang="ko-KR" sz="21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구비서류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장기요양인정신청서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의사소견서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세 미만은 신청 시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, 65</a:t>
            </a:r>
            <a:r>
              <a:rPr lang="ko-KR" altLang="en-US" sz="2100" b="0" spc="-150">
                <a:latin typeface="휴먼모음T" pitchFamily="18" charset="-127"/>
                <a:ea typeface="휴먼모음T" pitchFamily="18" charset="-127"/>
              </a:rPr>
              <a:t>세 이상은 등판위 자료제출 전까지</a:t>
            </a:r>
            <a:r>
              <a:rPr lang="en-US" altLang="ko-KR" sz="21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2.. 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인정조사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방문조사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신청서가 접수되면 공단 소속 장기요양 직원이 신청인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가족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에게 직접 방문하여 신청인의 심신의 기능상태 조사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인정조사 항목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 영역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52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 항목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신체기능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(ADL),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인지기능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행동변화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간호처치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재활영역 등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000" b="0" spc="-15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4592" p14:dur="2000"/>
    </mc:Choice>
    <mc:Fallback>
      <p:transition spd="slow" advTm="164592"/>
    </mc:Fallback>
  </mc:AlternateContent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E04B5-457A-4A6C-BCB0-B39433BA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8EFFC0-7D92-4E42-9741-B47063880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113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6EBCB-5D19-4201-B604-BFBD8790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"/>
            <a:ext cx="1207266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4384"/>
      </p:ext>
    </p:extLst>
  </p:cSld>
  <p:clrMapOvr>
    <a:masterClrMapping/>
  </p:clrMapOvr>
  <mc:AlternateContent>
    <mc:Choice xmlns:p14="http://schemas.microsoft.com/office/powerpoint/2010/main" Requires="p14">
      <p:transition spd="slow" advTm="109976" p14:dur="2000"/>
    </mc:Choice>
    <mc:Fallback>
      <p:transition spd="slow" advTm="109976"/>
    </mc:Fallback>
  </mc:AlternateContent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114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장기요양인정 신청 및 듭급판정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04160" y="1628801"/>
            <a:ext cx="8424936" cy="38010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등급판정</a:t>
            </a:r>
          </a:p>
          <a:p>
            <a:pPr marL="396000" indent="-324000" algn="just">
              <a:spcAft>
                <a:spcPts val="1200"/>
              </a:spcAft>
              <a:buFont typeface="+mj-lt"/>
              <a:buAutoNum type="arabicParenR"/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차 판정</a:t>
            </a: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컴퓨터 판정</a:t>
            </a:r>
            <a:r>
              <a:rPr lang="en-US" altLang="ko-KR" sz="2400" b="0" spc="-150">
                <a:latin typeface="휴먼엑스포" pitchFamily="18" charset="-127"/>
                <a:ea typeface="휴먼엑스포" pitchFamily="18" charset="-127"/>
              </a:rPr>
              <a:t>):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신청인의 심신상태에 따라 통계적 방법에 의해 산출된 요양인정점수를 기준으로 컴퓨터에 의하여 장기요양등급을 산출한다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indent="-324000" algn="just">
              <a:spcAft>
                <a:spcPts val="600"/>
              </a:spcAft>
              <a:buFont typeface="+mj-lt"/>
              <a:buAutoNum type="arabicParenR"/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차 판정</a:t>
            </a: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등급판정위원회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에서</a:t>
            </a:r>
            <a:r>
              <a:rPr lang="ko-KR" altLang="en-US" sz="240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심의 판정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40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․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․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복지 분야의 전문가로 구성된 등급판정위원회에서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차 판정결과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의사의 소견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조사자가 작성한 특기사항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기타 심의자료를 토대로 장기요양이 필요한 정도에 따라 최종 장기요양등급을 결정한다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540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처리기간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신청서 제출일로부터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이내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5908" p14:dur="2000"/>
    </mc:Choice>
    <mc:Fallback>
      <p:transition spd="slow" advTm="135908"/>
    </mc:Fallback>
  </mc:AlternateContent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115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장기요양인정 신청 및 듭급판정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09720" y="1571613"/>
            <a:ext cx="8441426" cy="25391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장기요양인정 등 통보</a:t>
            </a: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등급판정위원회에서 장기요양등급이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1~5</a:t>
            </a:r>
            <a:r>
              <a:rPr lang="ko-KR" altLang="en-US" sz="24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등급자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로 결정된 수급자에게 장기요양등급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유효기간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장기요양급여의 종류 등이 기재된 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장기요양인정서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와 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표준장기요양이용계획서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 신청자에게 통보한다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  ※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수급자로 판정받지 못한 신청인에게도 별도 통보한다</a:t>
            </a:r>
          </a:p>
          <a:p>
            <a:pPr algn="just">
              <a:spcAft>
                <a:spcPts val="120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  ※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급여제공 시기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등급판정일 다음 날부터 급여를 이용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할 수 있다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132" p14:dur="2000"/>
    </mc:Choice>
    <mc:Fallback>
      <p:transition spd="slow" advTm="57132"/>
    </mc:Fallback>
  </mc:AlternateContent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15B24-2D8C-43A9-8B4B-0A7CB5A5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BE703B-49FF-403A-BFC8-1E9F8F5A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97AF5-2A25-43A0-81C4-BFA262C5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0"/>
            <a:ext cx="1207266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11"/>
      </p:ext>
    </p:extLst>
  </p:cSld>
  <p:clrMapOvr>
    <a:masterClrMapping/>
  </p:clrMapOvr>
  <mc:AlternateContent>
    <mc:Choice xmlns:p14="http://schemas.microsoft.com/office/powerpoint/2010/main" Requires="p14">
      <p:transition spd="slow" advTm="178435" p14:dur="2000"/>
    </mc:Choice>
    <mc:Fallback>
      <p:transition spd="slow" advTm="178435"/>
    </mc:Fallback>
  </mc:AlternateContent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117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7881"/>
              </p:ext>
            </p:extLst>
          </p:nvPr>
        </p:nvGraphicFramePr>
        <p:xfrm>
          <a:off x="1881158" y="2357431"/>
          <a:ext cx="8496944" cy="4119571"/>
        </p:xfrm>
        <a:graphic>
          <a:graphicData uri="http://schemas.openxmlformats.org/drawingml/2006/table">
            <a:tbl>
              <a:tblPr/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6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753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재가급여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서비스 내용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41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방문요양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요양보호사가 수급자의 집을 방문해서 목욕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배설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화장실이용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옷 갈아입기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머리감기 취사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생필품 구매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청소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주변정돈 등을 도와주는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79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방문목욕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목욕설비를 갖춘 차량을 이용하여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수급자의 가정을 방문하여 목욕을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318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방문간호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방문간호사는 의사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한의사 또는 치과의사의 지시에 따라 가정 등을 방문하여 간호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진료의 보조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요양에 관한 상담 또는 구강위생을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-34036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※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방문간호를 이용하고자 하는 수급자는 사전에 의료기관에서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방문간호지시서를 발급받고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이를 방문간호 급여이용시 기관에 제출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633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주ㆍ야간 보호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수급자를 하루 중 일정한 시간 동안 장기요양기관에 보호하여 목욕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식사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기본간호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치매관리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응급서비스 등 심신기능의 유지향상 위한 교육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훈련 등을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318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단기보호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부득이한 사유로 일시적으로 가족의 보호를 받을 수 없는 수급자에게 일정기간 동안 단기보호시설에 보호하여 목욕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식사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기본간호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치매관리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응급 서비스 신체활동지원과 심신기능의 유지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명조"/>
                        </a:rPr>
                        <a:t>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향상을 위한 교육</a:t>
                      </a:r>
                      <a:r>
                        <a:rPr lang="en-US" altLang="ko-KR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훈련 등을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※ 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월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15</a:t>
                      </a:r>
                      <a:r>
                        <a:rPr lang="ko-KR" altLang="en-US" sz="1400" b="1" kern="100" spc="-210" baseline="0" err="1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일이내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연간 최대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210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일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 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동안 이용가능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4129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기타재가급여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복지용구대여 및 구입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kern="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수급자의 일상생활ㆍ신체활동 지원에 필요한 용구를 제공하거나 가정을 방문하여 재활에 관한 지원 등을 제공하는 급여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※ 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복지용구 연간 한도액 </a:t>
                      </a:r>
                      <a:r>
                        <a:rPr lang="en-US" altLang="ko-KR" sz="1400" b="1" kern="100" spc="-21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160</a:t>
                      </a:r>
                      <a:r>
                        <a:rPr lang="ko-KR" altLang="en-US" sz="1400" b="1" kern="100" spc="-21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만원</a:t>
                      </a:r>
                      <a:endParaRPr lang="ko-KR" altLang="en-US" sz="1400" b="1" kern="0" spc="-21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68" marR="5268" marT="5268" marB="5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738282" y="1428737"/>
            <a:ext cx="4572000" cy="90794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indent="-324000"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종류</a:t>
            </a:r>
          </a:p>
          <a:p>
            <a:pPr marL="432000" indent="-3240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재가급여 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29474" p14:dur="2000"/>
    </mc:Choice>
    <mc:Fallback>
      <p:transition spd="slow" advTm="329474"/>
    </mc:Fallback>
  </mc:AlternateContent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118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9721" y="1500175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432000" indent="-3240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시설급여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94081"/>
              </p:ext>
            </p:extLst>
          </p:nvPr>
        </p:nvGraphicFramePr>
        <p:xfrm>
          <a:off x="1881158" y="2143116"/>
          <a:ext cx="8358246" cy="3143272"/>
        </p:xfrm>
        <a:graphic>
          <a:graphicData uri="http://schemas.openxmlformats.org/drawingml/2006/table">
            <a:tbl>
              <a:tblPr/>
              <a:tblGrid>
                <a:gridCol w="200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42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시설급여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서비스 내용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272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노인요양시설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 err="1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치매ㆍ중풍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 노인성질환 등으로 심신에 상당한 장애가 발생하여 도움을 필요로 하는 자를 </a:t>
                      </a:r>
                      <a:r>
                        <a:rPr lang="ko-KR" altLang="en-US" sz="2000" b="1" kern="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  <a:ea typeface="휴먼명조"/>
                        </a:rPr>
                        <a:t>입소</a:t>
                      </a: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시켜</a:t>
                      </a: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 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식사ㆍ요양과 그 밖에 일상생활에 필요한 편의를 제공하는 장기요양급여</a:t>
                      </a:r>
                      <a:endParaRPr lang="ko-KR" altLang="en-US" sz="2000" b="1" kern="0" spc="-15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72000" marR="72000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1158">
                <a:tc>
                  <a:txBody>
                    <a:bodyPr vert="horz" wrap="square"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노인요양공동생활가정</a:t>
                      </a:r>
                      <a:r>
                        <a:rPr lang="en-US" altLang="ko-KR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그룹홈</a:t>
                      </a:r>
                      <a:r>
                        <a:rPr lang="en-US" altLang="ko-KR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2000" kern="0" spc="-15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035" marR="14035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-82550" algn="just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kern="100" spc="-150" baseline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입소자 </a:t>
                      </a:r>
                      <a:r>
                        <a:rPr lang="en-US" altLang="ko-KR" sz="2000" b="1" u="sng" kern="10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</a:rPr>
                        <a:t>9</a:t>
                      </a:r>
                      <a:r>
                        <a:rPr lang="ko-KR" altLang="en-US" sz="2000" b="1" u="sng" kern="10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  <a:ea typeface="휴먼명조"/>
                        </a:rPr>
                        <a:t>인</a:t>
                      </a:r>
                      <a:r>
                        <a:rPr lang="ko-KR" altLang="en-US" sz="2000" b="1" kern="100" spc="-150" baseline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 이하</a:t>
                      </a:r>
                      <a:r>
                        <a:rPr lang="ko-KR" altLang="en-US" sz="2000" b="1" kern="10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</a:t>
                      </a:r>
                      <a:r>
                        <a:rPr lang="ko-KR" altLang="en-US" sz="2000" b="1" kern="100" spc="-150" baseline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노인의료복지시설</a:t>
                      </a:r>
                      <a:r>
                        <a:rPr lang="ko-KR" altLang="en-US" sz="2000" b="1" kern="10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</a:t>
                      </a:r>
                      <a:r>
                        <a:rPr lang="ko-KR" altLang="en-US" sz="2000" b="1" kern="10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 </a:t>
                      </a:r>
                      <a:r>
                        <a:rPr lang="ko-KR" altLang="en-US" sz="2000" b="1" kern="0" spc="-150" baseline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치매ㆍ중풍 등 노인성질환 등으로 심신에 상당한 장애가 발생하여 도움을 필요로 하는 자에게 </a:t>
                      </a:r>
                      <a:r>
                        <a:rPr lang="ko-KR" altLang="en-US" sz="2000" b="1" kern="0" spc="-150" baseline="0">
                          <a:solidFill>
                            <a:srgbClr val="FF0000"/>
                          </a:solidFill>
                          <a:effectLst/>
                          <a:latin typeface="휴먼명조"/>
                          <a:ea typeface="휴먼명조"/>
                        </a:rPr>
                        <a:t>가정</a:t>
                      </a:r>
                      <a:r>
                        <a:rPr lang="ko-KR" altLang="en-US" sz="2000" b="1" kern="0" spc="-150" baseline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과 같은 주거 여건과 식사ㆍ요양과 그 밖에 일상생활에 필요한 편의를 제공하는 장기요양급여</a:t>
                      </a:r>
                      <a:endParaRPr lang="ko-KR" altLang="en-US" sz="2000" b="1" kern="0" spc="-150" baseline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72000" marR="72000" marT="14035" marB="14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108167" p14:dur="2000"/>
    </mc:Choice>
    <mc:Fallback>
      <p:transition spd="slow" advTm="108167"/>
    </mc:Fallback>
  </mc:AlternateContent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119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5520" y="1484785"/>
            <a:ext cx="8572560" cy="46935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실시와 제한</a:t>
            </a:r>
          </a:p>
          <a:p>
            <a:pPr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급여의 실시 </a:t>
            </a:r>
            <a:endParaRPr lang="en-US" altLang="ko-KR" sz="24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장기요양인정서가 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도달한 날부터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필요한 서비스 이용가능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본인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가족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 자율적으로 장기요양기관 선택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계약한 후 이용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장기요양기관은 인정자와 구체적인 계약을 체결하고 내용에 따라 서비스를 실시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 단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70" err="1">
                <a:latin typeface="휴먼모음T" pitchFamily="18" charset="-127"/>
                <a:ea typeface="휴먼모음T" pitchFamily="18" charset="-127"/>
              </a:rPr>
              <a:t>의료급여수급권자는 서비스 이용전 수급자 관할 지자체의 승인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입소이용의뢰서 및 재가서비스 이용내역서 발급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이 있어야 함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급여의 제한 </a:t>
            </a:r>
            <a:r>
              <a:rPr lang="en-US" altLang="ko-KR" sz="2400" spc="-16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:</a:t>
            </a:r>
            <a:r>
              <a:rPr lang="ko-KR" altLang="en-US" sz="2400" b="0" spc="-16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다음의 경우 급여를 중단하거나 제공하지 아니함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60">
              <a:latin typeface="휴먼모음T" pitchFamily="18" charset="-127"/>
              <a:ea typeface="휴먼모음T" pitchFamily="18" charset="-127"/>
            </a:endParaRPr>
          </a:p>
          <a:p>
            <a:pPr marL="5400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거짓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이나 그 밖의 부정한 방법으로 장기요양인정을 받은 경우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5400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고의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로 사고를 발생하도록 하거나 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본인의 위법행위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기인하여 장기요 양인정을 받은 경우</a:t>
            </a:r>
            <a:endParaRPr lang="ko-KR" altLang="en-US" sz="2400" spc="-16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3666" p14:dur="2000"/>
    </mc:Choice>
    <mc:Fallback>
      <p:transition spd="slow" advTm="113666"/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12</a:t>
            </a:fld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66844" y="109601"/>
          <a:ext cx="8858312" cy="6651480"/>
        </p:xfrm>
        <a:graphic>
          <a:graphicData uri="http://schemas.openxmlformats.org/drawingml/2006/table">
            <a:tbl>
              <a:tblPr/>
              <a:tblGrid>
                <a:gridCol w="1571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지정분야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기관 명칭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74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주산기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모자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)(3)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목포미즈아이병원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현대여성아동병원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보람병원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1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산부인과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(16)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제일병원</a:t>
                      </a:r>
                      <a:r>
                        <a:rPr lang="en-US" altLang="ko-KR" sz="2000" spc="-100" baseline="0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미즈메디병원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유광사여성병원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인정병원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봄빛병원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시온여성병원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허유재병원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분당제일여성병원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에덴병원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미즈피아병원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신세계여성병원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여성아이병원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포항여성병원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효성병원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신경과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문성병원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32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안과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(9)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실로암안과병원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FF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김안과병원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누네안과병원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성모안과병원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한길안과병원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새빛안과병원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밝은안과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21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제일안과병원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누네안과병원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외과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한사랑병원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74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이비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인후과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하나이비인후과병원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다인이비인후과병원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295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재활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의학과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(10)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국립재활원재활병원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서울재활병원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명지춘혜병원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러스크분당병원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브래덤기념병원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미추홀요양병원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유성웰니스요양병원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남산병원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근로복지공단대구병원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늘봄재활전문병원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40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한방중풍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(2)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동서한방병원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동수원한방병원</a:t>
                      </a:r>
                      <a:endParaRPr lang="ko-KR" altLang="en-US" sz="2000" spc="-100" baseline="0">
                        <a:solidFill>
                          <a:srgbClr val="000000"/>
                        </a:solidFill>
                        <a:latin typeface="HY궁서B" pitchFamily="18" charset="-127"/>
                        <a:ea typeface="HY궁서B" pitchFamily="18" charset="-127"/>
                      </a:endParaRP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174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한방척추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강남자생한방병원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 err="1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모커리한방병원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부천자생한방병원</a:t>
                      </a:r>
                      <a:r>
                        <a:rPr lang="en-US" altLang="ko-KR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,</a:t>
                      </a:r>
                      <a:r>
                        <a:rPr lang="ko-KR" altLang="en-US" sz="2000" spc="-100" baseline="0">
                          <a:solidFill>
                            <a:srgbClr val="000000"/>
                          </a:solidFill>
                          <a:latin typeface="HY궁서B" pitchFamily="18" charset="-127"/>
                          <a:ea typeface="HY궁서B" pitchFamily="18" charset="-127"/>
                        </a:rPr>
                        <a:t>대전자생한방병원</a:t>
                      </a:r>
                    </a:p>
                  </a:txBody>
                  <a:tcPr marL="72571" marR="72571" marT="36286" marB="362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6418" p14:dur="2000"/>
    </mc:Choice>
    <mc:Fallback>
      <p:transition spd="slow" advTm="6418"/>
    </mc:Fallback>
  </mc:AlternateContent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120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81158" y="1500175"/>
            <a:ext cx="8429684" cy="3877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 latinLnBrk="0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4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재원부담</a:t>
            </a:r>
          </a:p>
          <a:p>
            <a:pPr algn="just">
              <a:spcAft>
                <a:spcPts val="600"/>
              </a:spcAft>
              <a:buAutoNum type="arabicParenR"/>
            </a:pPr>
            <a:r>
              <a:rPr lang="ko-KR" altLang="en-US" sz="2400" spc="-14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장기요양보험료 징수 및 산정 </a:t>
            </a:r>
            <a:endParaRPr lang="en-US" altLang="ko-KR" sz="2400" spc="-14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장기요양보험료는 건강보험료액에 장기요양보험료율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년 기준  </a:t>
            </a:r>
            <a:r>
              <a:rPr lang="en-US" altLang="ko-KR" sz="2200" b="0" spc="-14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12.27%)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을 곱하여 산정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400" spc="-14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4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국가의 부담 </a:t>
            </a:r>
            <a:endParaRPr lang="en-US" altLang="ko-KR" sz="2400" spc="-14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국고지원금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장기요양보험료 예상수입액의 </a:t>
            </a:r>
            <a:r>
              <a:rPr lang="en-US" altLang="ko-KR" sz="2400" b="0" spc="-14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상당하는 금액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국가 및 지방자치단체 부담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40" err="1">
                <a:latin typeface="휴먼모음T" pitchFamily="18" charset="-127"/>
                <a:ea typeface="휴먼모음T" pitchFamily="18" charset="-127"/>
              </a:rPr>
              <a:t>의료급여수급권자에 대한 장기요양급여비용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의사소견서 발급비용</a:t>
            </a:r>
            <a:r>
              <a:rPr lang="en-US" altLang="ko-KR" sz="2400" b="0" spc="-14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방문간호지시서 발급비용 중 공단이 부담해야 할 비용 및 관리운영비의 전액을 부담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99133" p14:dur="2000"/>
    </mc:Choice>
    <mc:Fallback>
      <p:transition spd="slow" advTm="99133"/>
    </mc:Fallback>
  </mc:AlternateContent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121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3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장기요양급여와 재원부담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81158" y="1500175"/>
            <a:ext cx="8429684" cy="3354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본인일부부담금 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재가급여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당해 장기요양급여비용의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15%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경감시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7.5%)</a:t>
            </a: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시설급여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당해 장기요양급여비용의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경감시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10%)</a:t>
            </a: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>
                <a:latin typeface="한컴 소망 M" pitchFamily="18" charset="-127"/>
                <a:ea typeface="한컴 소망 M" pitchFamily="18" charset="-127"/>
              </a:rPr>
              <a:t>「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국민기초생활보장법</a:t>
            </a:r>
            <a:r>
              <a:rPr lang="ko-KR" altLang="en-US" sz="2400" b="0" spc="-190">
                <a:latin typeface="한컴 소망 M" pitchFamily="18" charset="-127"/>
                <a:ea typeface="한컴 소망 M" pitchFamily="18" charset="-127"/>
              </a:rPr>
              <a:t>」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에 따른 </a:t>
            </a:r>
            <a:r>
              <a:rPr lang="ko-KR" altLang="en-US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의료급여 수급자</a:t>
            </a: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는 본인일부부담금 </a:t>
            </a:r>
            <a:r>
              <a:rPr lang="ko-KR" altLang="en-US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전액 면제</a:t>
            </a:r>
            <a:endParaRPr lang="en-US" altLang="ko-KR" sz="2400" b="0" spc="-19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indent="-3429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90" err="1">
                <a:latin typeface="휴먼모음T" pitchFamily="18" charset="-127"/>
                <a:ea typeface="휴먼모음T" pitchFamily="18" charset="-127"/>
              </a:rPr>
              <a:t>의료급여수급권자</a:t>
            </a:r>
            <a:r>
              <a:rPr lang="en-US" altLang="ko-KR" sz="22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9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200" b="0" spc="-190" err="1">
                <a:latin typeface="휴먼모음T" pitchFamily="18" charset="-127"/>
                <a:ea typeface="휴먼모음T" pitchFamily="18" charset="-127"/>
              </a:rPr>
              <a:t>국민기초생활보장법</a:t>
            </a:r>
            <a:r>
              <a:rPr lang="ko-KR" altLang="en-US" sz="2200" b="0" spc="-19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에 따른 의료급여 수급자 제외</a:t>
            </a:r>
            <a:r>
              <a:rPr lang="en-US" altLang="ko-KR" sz="2200" b="0" spc="-190">
                <a:latin typeface="휴먼모음T" pitchFamily="18" charset="-127"/>
                <a:ea typeface="휴먼모음T" pitchFamily="18" charset="-127"/>
              </a:rPr>
              <a:t>),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소득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재산 등이 일정 금액 이하인 자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천재지변 등으로 생계가 곤란한자 등은 본인일부부담금의 </a:t>
            </a:r>
            <a:r>
              <a:rPr lang="en-US" altLang="ko-KR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50%</a:t>
            </a:r>
            <a:r>
              <a:rPr lang="ko-KR" altLang="en-US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를 감경</a:t>
            </a:r>
            <a:endParaRPr lang="en-US" altLang="ko-KR" sz="2400" b="0" spc="-19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1637" p14:dur="2000"/>
    </mc:Choice>
    <mc:Fallback>
      <p:transition spd="slow" advTm="131637"/>
    </mc:Fallback>
  </mc:AlternateContent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122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4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관리운영체계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428737"/>
            <a:ext cx="85725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529200" indent="-457200" algn="just" latinLnBrk="0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관리운영기관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200" b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                </a:t>
            </a:r>
            <a:r>
              <a:rPr lang="ko-KR" altLang="en-US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보건복지부장관이 관장</a:t>
            </a:r>
            <a:r>
              <a:rPr lang="en-US" altLang="ko-KR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b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보험자는 공단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8282" y="1857364"/>
            <a:ext cx="8715404" cy="48454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97798" p14:dur="2000"/>
    </mc:Choice>
    <mc:Fallback>
      <p:transition spd="slow" advTm="197798"/>
    </mc:Fallback>
  </mc:AlternateContent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123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 bwMode="gray">
          <a:xfrm>
            <a:off x="2952728" y="714356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4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관리운영체계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571612"/>
            <a:ext cx="8572560" cy="49090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indent="-324000" algn="just" latinLnBrk="0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장기요양위원회와 장기요양등급판정위원회 등</a:t>
            </a: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) </a:t>
            </a:r>
            <a:r>
              <a:rPr lang="ko-KR" altLang="en-US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장기요양위원회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보건복지부 장관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위원장은 차관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000" b="0" spc="-200">
              <a:solidFill>
                <a:srgbClr val="FF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장기요양보험료율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가족요양비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특례요양비 및 요양병원간병비의 지급기준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재가 및 시설 급여비용 등 심의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장기요양등급판정위원회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공단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장기요양인정 및 장기요양등급 판정 등을 심의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등급판정위원회는 </a:t>
            </a:r>
            <a:r>
              <a:rPr lang="ko-KR" altLang="en-US" sz="2400" u="sng" spc="-20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특별자치시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특별자치도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군</a:t>
            </a:r>
            <a:r>
              <a:rPr lang="en-US" altLang="ko-KR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u="sng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구 단위로 설치함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장기요양심사위원회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공단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공단의 처분에 대해 이의신청이 있을시 이의신청사건 심의</a:t>
            </a:r>
            <a:endParaRPr lang="en-US" altLang="ko-KR" sz="2400" b="0" spc="-200">
              <a:latin typeface="휴먼모음T" pitchFamily="18" charset="-127"/>
              <a:ea typeface="휴먼모음T" pitchFamily="18" charset="-127"/>
            </a:endParaRPr>
          </a:p>
          <a:p>
            <a:pPr marL="360000" indent="-288000" algn="just">
              <a:spcAft>
                <a:spcPct val="0"/>
              </a:spcAft>
            </a:pPr>
            <a:r>
              <a:rPr lang="en-US" altLang="ko-KR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장기요양심판위원회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보건복지부장관 소속</a:t>
            </a:r>
            <a:r>
              <a:rPr lang="en-US" altLang="ko-KR" sz="2000" b="0" spc="-20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432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공단의 이의신청 결정에 불복시 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일 내에 장기요양심판위원회에 심사청구를 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200">
                <a:latin typeface="굴림" pitchFamily="50" charset="-127"/>
                <a:ea typeface="굴림" pitchFamily="50" charset="-127"/>
              </a:rPr>
              <a:t>  </a:t>
            </a:r>
            <a:endParaRPr lang="ko-KR" altLang="en-US" sz="2400" b="0" spc="-20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73719" p14:dur="2000"/>
    </mc:Choice>
    <mc:Fallback>
      <p:transition spd="slow" advTm="173719"/>
    </mc:Fallback>
  </mc:AlternateContent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FC468A-0E61-46F9-A4A2-4517F844ECAF}" type="slidenum">
              <a:rPr lang="ko-KR" altLang="en-US"/>
              <a:pPr>
                <a:defRPr/>
              </a:pPr>
              <a:t>124</a:t>
            </a:fld>
            <a:endParaRPr lang="en-US" altLang="ko-KR"/>
          </a:p>
        </p:txBody>
      </p:sp>
      <p:sp>
        <p:nvSpPr>
          <p:cNvPr id="86021" name="WordArt 5"/>
          <p:cNvSpPr>
            <a:spLocks noChangeArrowheads="1" noChangeShapeType="1" noTextEdit="1"/>
          </p:cNvSpPr>
          <p:nvPr/>
        </p:nvSpPr>
        <p:spPr bwMode="grayWhite">
          <a:xfrm>
            <a:off x="6172200" y="2971800"/>
            <a:ext cx="38862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3600" kern="10">
                <a:ln w="19050">
                  <a:solidFill>
                    <a:srgbClr val="FFFFFF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kern="10">
              <a:ln w="19050">
                <a:solidFill>
                  <a:srgbClr val="FFFFFF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69413" p14:dur="2000"/>
    </mc:Choice>
    <mc:Fallback>
      <p:transition spd="slow" advTm="86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71613"/>
            <a:ext cx="8429684" cy="29854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3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인정 및 취소</a:t>
            </a:r>
            <a:endParaRPr lang="en-US" altLang="ko-KR" sz="2400" spc="-13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indent="-252000" algn="just">
              <a:buFont typeface="Wingdings" pitchFamily="2" charset="2"/>
              <a:buChar char="§"/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전문요양기관으로 인정받으려는 요양기관은 전문요양기관인정신청서에 다음 서류를 첨부하여 보건복지부장관에게 제출</a:t>
            </a:r>
          </a:p>
          <a:p>
            <a:pPr algn="just"/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   ① 시설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장비 및 진료과목별 인력현황 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부</a:t>
            </a:r>
          </a:p>
          <a:p>
            <a:pPr algn="just">
              <a:spcAft>
                <a:spcPts val="1200"/>
              </a:spcAft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   ② 최근 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개월간 입원환자 진료실적 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부</a:t>
            </a:r>
            <a:endParaRPr lang="en-US" altLang="ko-KR" sz="2400" b="0" spc="-13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ct val="0"/>
              </a:spcAft>
            </a:pPr>
            <a:r>
              <a:rPr lang="ko-KR" altLang="en-US" sz="2400" b="0" spc="-130">
                <a:latin typeface="휴먼모음T" pitchFamily="18" charset="-127"/>
                <a:ea typeface="휴먼모음T" pitchFamily="18" charset="-127"/>
              </a:rPr>
              <a:t>보건복지부장관은 요양기관을 전문요양기관으로 인정한 때에는 전문요양기관인정서를 발급하여야 한다</a:t>
            </a:r>
            <a:r>
              <a:rPr lang="en-US" altLang="ko-KR" sz="2400" b="0" spc="-13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3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66865" p14:dur="2000"/>
    </mc:Choice>
    <mc:Fallback>
      <p:transition spd="slow" advTm="66865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500175"/>
            <a:ext cx="8640960" cy="227754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목적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요양기관에서 요양급여를 받았을 때 그 요양급여비용의 일부를 부담하는 것</a:t>
            </a:r>
            <a:endParaRPr lang="en-US" altLang="ko-KR" sz="2300" b="0" spc="-16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본인부담금은 가격에 둔감한 의료비소비자에게 의료비의 일부를 부담하게 함으로써 불필요한 의료이용을 감소시켜 </a:t>
            </a:r>
            <a:r>
              <a:rPr lang="ko-KR" altLang="en-US" sz="23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의료비증가를 억제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하기 위한 제도</a:t>
            </a:r>
            <a:endParaRPr lang="en-US" altLang="ko-KR" sz="2300" b="0" spc="-16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본인부담제도를 두는 이유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보험자인 공단의 부담 경감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공동체의식의 유지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요양의 남용 방지</a:t>
            </a:r>
            <a:endParaRPr lang="en-US" altLang="ko-KR" sz="2300" spc="-160">
              <a:solidFill>
                <a:srgbClr val="CC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endParaRPr lang="ko-KR" altLang="en-US">
              <a:ea typeface="굴림" charset="-127"/>
            </a:endParaRPr>
          </a:p>
        </p:txBody>
      </p:sp>
      <p:pic>
        <p:nvPicPr>
          <p:cNvPr id="15362" name="Picture 2" descr="C:\2013년 7월 24일\01 강의자료\05건강보험\간강보험강의용PPT(제4판-2013년)\국민건강보험론4판 PPT용\그림8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6844" y="3780611"/>
            <a:ext cx="8856984" cy="294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35931" p14:dur="2000"/>
    </mc:Choice>
    <mc:Fallback>
      <p:transition spd="slow" advTm="13593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628800"/>
            <a:ext cx="8358246" cy="35702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본인일부부담방식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정률부담제</a:t>
            </a:r>
            <a:r>
              <a:rPr lang="en-US" altLang="ko-KR" sz="20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000" err="1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본인일부부담제</a:t>
            </a:r>
            <a:r>
              <a:rPr lang="en-US" altLang="ko-KR" sz="20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, coinsurance): </a:t>
            </a:r>
          </a:p>
          <a:p>
            <a:pPr lvl="1" indent="-457200" algn="just">
              <a:spcAft>
                <a:spcPts val="600"/>
              </a:spcAft>
            </a:pPr>
            <a:r>
              <a:rPr lang="en-US" altLang="ko-KR" sz="20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    </a:t>
            </a:r>
            <a:r>
              <a:rPr lang="en-US" altLang="ko-KR" sz="23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- </a:t>
            </a:r>
            <a:r>
              <a:rPr lang="ko-KR" altLang="en-US" sz="23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우리나라의 기본적인 형태</a:t>
            </a:r>
            <a:endParaRPr lang="en-US" altLang="ko-KR" sz="2300" b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504000" lvl="1" indent="-288000" algn="just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보험자가 의료비용의 일정비율만 지불하고 나머지 부분은 보험수급자가 부담하는 방식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예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보험자가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40%,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의료서비스 이용자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04000" lvl="1" indent="-2880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장점</a:t>
            </a:r>
            <a:r>
              <a:rPr lang="en-US" altLang="ko-KR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: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요양기관의 남용 억제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단점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소득이 낮은 계층에게는 필수적인 요양급여의 이용을 제한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고소득층의 경우는 오히려 요양기관의 이용 증가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9319" p14:dur="2000"/>
    </mc:Choice>
    <mc:Fallback>
      <p:transition spd="slow" advTm="89319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16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500175"/>
            <a:ext cx="8572560" cy="44012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</a:t>
            </a:r>
            <a:r>
              <a:rPr lang="en-US" altLang="ko-KR" sz="2400" spc="-12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) </a:t>
            </a:r>
            <a:r>
              <a:rPr lang="ko-KR" altLang="en-US" sz="2400" spc="-12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정액부담제</a:t>
            </a:r>
            <a:r>
              <a:rPr lang="en-US" sz="2400" spc="-12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(co-payment)</a:t>
            </a:r>
          </a:p>
          <a:p>
            <a:pPr marL="504000" lvl="1" indent="-288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spc="-12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서비스 건당 미리 정한 일정액만 </a:t>
            </a:r>
            <a:r>
              <a:rPr lang="ko-KR" altLang="en-US" sz="240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환자</a:t>
            </a:r>
            <a:r>
              <a:rPr lang="ko-KR" altLang="en-US" sz="2400" spc="-12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가 부담하고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나머지는 보험자가 지불하는 방법</a:t>
            </a: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예로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진료비 총액이 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만원이든 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만원이든 정액부담액이 만원으로 결정되어 있다면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소비자는 만원만 지불하면 됨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반대로 제공받은 서비스가 </a:t>
            </a:r>
            <a:r>
              <a:rPr lang="en-US" altLang="ko-KR" sz="2400" b="0" spc="-12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천원인 경우에도 소비자는 만원을 부담</a:t>
            </a: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20">
                <a:latin typeface="휴먼모음T" pitchFamily="18" charset="-127"/>
                <a:ea typeface="휴먼모음T" pitchFamily="18" charset="-127"/>
              </a:rPr>
              <a:t>이는 불필요한 값싼 서비스의 이용을 억제하는 효과가 있음</a:t>
            </a: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400" b="0" spc="-120">
              <a:latin typeface="휴먼모음T" pitchFamily="18" charset="-127"/>
              <a:ea typeface="휴먼모음T" pitchFamily="18" charset="-127"/>
            </a:endParaRPr>
          </a:p>
          <a:p>
            <a:pPr marL="504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2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현제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 이상자 총 진료비가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15,000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 이하일때 본인이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1,500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원만 부담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                         </a:t>
            </a:r>
            <a:r>
              <a:rPr lang="en-US" altLang="ko-KR" sz="2400" b="0" spc="-12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98246" p14:dur="2000"/>
    </mc:Choice>
    <mc:Fallback>
      <p:transition spd="slow" advTm="98246"/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17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919536" y="1412777"/>
            <a:ext cx="8208912" cy="18774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우리나라의 본인일부 부담제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algn="just"/>
            <a:r>
              <a:rPr lang="en-US" altLang="ko-KR" sz="2400"/>
              <a:t>   </a:t>
            </a:r>
            <a:r>
              <a:rPr lang="en-US" altLang="ko-KR" sz="2400">
                <a:solidFill>
                  <a:srgbClr val="FF0000"/>
                </a:solidFill>
                <a:latin typeface="휴먼모음T"/>
                <a:ea typeface="휴먼모음T"/>
              </a:rPr>
              <a:t>★</a:t>
            </a:r>
            <a:r>
              <a:rPr lang="en-US" altLang="ko-KR">
                <a:solidFill>
                  <a:srgbClr val="FF0000"/>
                </a:solidFill>
                <a:latin typeface="휴먼모음T"/>
                <a:ea typeface="휴먼모음T"/>
              </a:rPr>
              <a:t> </a:t>
            </a:r>
            <a:r>
              <a:rPr lang="ko-KR" altLang="en-US" sz="2400" b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정률제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(1963 </a:t>
            </a:r>
            <a:r>
              <a:rPr lang="ko-KR" altLang="en-US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의료보험법 제정부터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정액제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의원급 소액 외래진료비</a:t>
            </a:r>
            <a:r>
              <a:rPr lang="en-US" altLang="ko-KR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), </a:t>
            </a:r>
          </a:p>
          <a:p>
            <a:pPr algn="just">
              <a:spcAft>
                <a:spcPts val="1200"/>
              </a:spcAft>
            </a:pPr>
            <a:r>
              <a:rPr lang="en-US" altLang="ko-KR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입원 본인부담률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5122" name="Picture 2" descr="C:\2013년 7월 24일\01 강의자료\05건강보험\간강보험강의용PPT(제4판-2013년)\국민건강보험론4판 PPT용\표8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8283" y="3357562"/>
            <a:ext cx="8537645" cy="287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 bwMode="auto">
          <a:xfrm>
            <a:off x="4810116" y="5857892"/>
            <a:ext cx="1357322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>
    <mc:Choice xmlns:p14="http://schemas.microsoft.com/office/powerpoint/2010/main" Requires="p14">
      <p:transition spd="slow" advTm="89864" p14:dur="2000"/>
    </mc:Choice>
    <mc:Fallback>
      <p:transition spd="slow" advTm="89864"/>
    </mc:Fallback>
  </mc:AlternateContent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18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>
          <a:xfrm>
            <a:off x="1809720" y="714356"/>
            <a:ext cx="4000528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809720" y="6643710"/>
            <a:ext cx="850112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5B4D49-68FD-43B2-AB57-388A3E630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66908"/>
            <a:ext cx="9144000" cy="5326944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86223" p14:dur="2000"/>
    </mc:Choice>
    <mc:Fallback>
      <p:transition spd="slow" advTm="86223"/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19</a:t>
            </a:fld>
            <a:endParaRPr lang="en-US" altLang="ko-KR"/>
          </a:p>
        </p:txBody>
      </p:sp>
      <p:sp>
        <p:nvSpPr>
          <p:cNvPr id="4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0021" y="1500175"/>
            <a:ext cx="565731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r>
              <a:rPr lang="ko-KR" altLang="en-US" sz="240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입원진료시 본인부담률 및 부담액</a:t>
            </a:r>
            <a:r>
              <a:rPr lang="en-US" altLang="ko-KR" sz="240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요약</a:t>
            </a:r>
            <a:r>
              <a:rPr lang="en-US" altLang="ko-KR" sz="240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D2978-EA1A-4C61-A842-626DE20E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086293"/>
            <a:ext cx="8928992" cy="42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4001"/>
      </p:ext>
    </p:extLst>
  </p:cSld>
  <p:clrMapOvr>
    <a:masterClrMapping/>
  </p:clrMapOvr>
  <mc:AlternateContent>
    <mc:Choice xmlns:p14="http://schemas.microsoft.com/office/powerpoint/2010/main" Requires="p14">
      <p:transition spd="slow" advTm="9593" p14:dur="2000"/>
    </mc:Choice>
    <mc:Fallback>
      <p:transition spd="slow" advTm="9593"/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2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238612" y="435769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381488" y="5643578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509" p14:dur="2000"/>
    </mc:Choice>
    <mc:Fallback>
      <p:transition spd="slow" advTm="3509"/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20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775521" y="1412777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외래 본인부담률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819400" y="714375"/>
            <a:ext cx="731520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제</a:t>
            </a:r>
            <a:r>
              <a:rPr lang="en-US" altLang="ko-KR" sz="2800" kern="0">
                <a:solidFill>
                  <a:schemeClr val="bg1"/>
                </a:solidFill>
                <a:latin typeface="+mj-lt"/>
                <a:cs typeface="+mj-cs"/>
              </a:rPr>
              <a:t>2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cs typeface="+mj-cs"/>
              </a:rPr>
              <a:t>절</a:t>
            </a:r>
            <a:r>
              <a:rPr lang="ko-KR" altLang="en-US" sz="2800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본인일부부담금</a:t>
            </a:r>
            <a:endParaRPr lang="ko-KR" altLang="en-US" sz="2800" kern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6A1E0C-04A8-4603-8EAA-A975BD7FA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3593"/>
            <a:ext cx="9144000" cy="4737883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0522" p14:dur="2000"/>
    </mc:Choice>
    <mc:Fallback>
      <p:transition spd="slow" advTm="10522"/>
    </mc:Fallback>
  </mc:AlternateContent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FC5F5D-8FEC-4E31-93EF-C15BD31CE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21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840FF-DF08-45AF-8B97-E0697B98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36526"/>
            <a:ext cx="772668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9764"/>
      </p:ext>
    </p:extLst>
  </p:cSld>
  <p:clrMapOvr>
    <a:masterClrMapping/>
  </p:clrMapOvr>
  <mc:AlternateContent>
    <mc:Choice xmlns:p14="http://schemas.microsoft.com/office/powerpoint/2010/main" Requires="p14">
      <p:transition spd="slow" advTm="10018" p14:dur="2000"/>
    </mc:Choice>
    <mc:Fallback>
      <p:transition spd="slow" advTm="10018"/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A1DB68-D60C-4DF4-AB59-CA08E5BDC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22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757E8-B3A9-463F-A8AD-15FD384A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7"/>
            <a:ext cx="8964488" cy="46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6361"/>
      </p:ext>
    </p:extLst>
  </p:cSld>
  <p:clrMapOvr>
    <a:masterClrMapping/>
  </p:clrMapOvr>
  <mc:AlternateContent>
    <mc:Choice xmlns:p14="http://schemas.microsoft.com/office/powerpoint/2010/main" Requires="p14">
      <p:transition spd="slow" advTm="4443" p14:dur="2000"/>
    </mc:Choice>
    <mc:Fallback>
      <p:transition spd="slow" advTm="4443"/>
    </mc:Fallback>
  </mc:AlternateContent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42AA8-51DC-4E7C-A95E-53F1B210C5B0}" type="slidenum">
              <a:rPr lang="ko-KR" altLang="en-US" smtClean="0"/>
              <a:t>23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7917-6DFC-4371-BAE8-312FFFC5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04" y="1428737"/>
            <a:ext cx="8884096" cy="27146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809852" y="1000108"/>
            <a:ext cx="7324748" cy="247666"/>
          </a:xfrm>
        </p:spPr>
        <p:txBody>
          <a:bodyPr/>
          <a:lstStyle/>
          <a:p>
            <a:pPr lvl="0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본인일부부담금</a:t>
            </a:r>
            <a:br>
              <a:rPr lang="ko-KR" altLang="en-US">
                <a:ea typeface="굴림" charset="-127"/>
              </a:rPr>
            </a:b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91544" y="4221089"/>
            <a:ext cx="972108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r>
              <a:rPr lang="en-US" altLang="ko-KR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직장 및 지역가입자의 보험료 부담수준에 따라 </a:t>
            </a:r>
            <a:r>
              <a:rPr lang="ko-KR" altLang="en-US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연간상한액</a:t>
            </a:r>
            <a:r>
              <a:rPr lang="ko-KR" altLang="en-US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을 초과하는 경우 그 초과액을 공단이 부담</a:t>
            </a:r>
            <a:endParaRPr lang="en-US" altLang="ko-KR" b="0" spc="-15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en-US" altLang="ko-KR" b="0" spc="-15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(7</a:t>
            </a:r>
            <a:r>
              <a:rPr lang="ko-KR" altLang="en-US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단계로 세분화 </a:t>
            </a:r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81</a:t>
            </a:r>
            <a:r>
              <a:rPr lang="ko-KR" altLang="en-US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~584</a:t>
            </a:r>
            <a:r>
              <a:rPr lang="ko-KR" altLang="en-US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(2022)/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매년 금액이 달라짐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*1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10%): 81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20-30%): 101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3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40-50%): 152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60-70%): 282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5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80%): 352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6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하위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90%): 433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나머지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584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다만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120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초과 입원시에는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125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157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3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분위 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212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en-US" altLang="ko-KR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923465"/>
      </p:ext>
    </p:extLst>
  </p:cSld>
  <p:clrMapOvr>
    <a:masterClrMapping/>
  </p:clrMapOvr>
  <mc:AlternateContent>
    <mc:Choice xmlns:p14="http://schemas.microsoft.com/office/powerpoint/2010/main" Requires="p14">
      <p:transition spd="slow" advTm="127855" p14:dur="2000"/>
    </mc:Choice>
    <mc:Fallback>
      <p:transition spd="slow" advTm="127855"/>
    </mc:Fallback>
  </mc:AlternateContent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628800"/>
            <a:ext cx="8534752" cy="3277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spc="-4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 spc="-4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요양급여행위에 대한 비용으로 </a:t>
            </a: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보험수가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라고도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요양급여비용에는 진찰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처치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수술 및 그 밖의 치료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입원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간호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이송 등의 비용과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치료재료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가격이 포함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본인부담금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+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보험자부담금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요양급여대상을 급여목록표로 정하여 고시하되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요양급여행위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행위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en-US" altLang="ko-KR" sz="2400" b="0" spc="-15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”</a:t>
            </a:r>
            <a:r>
              <a:rPr lang="ko-KR" altLang="en-US" sz="2400" b="0" spc="-150">
                <a:latin typeface="궁서" pitchFamily="18" charset="-127"/>
                <a:ea typeface="궁서" pitchFamily="18" charset="-127"/>
              </a:rPr>
              <a:t>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기타 의료행위를 할 때 부수적으로 제공되는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약제 및 치료재료</a:t>
            </a:r>
            <a:r>
              <a:rPr lang="en-US" altLang="ko-KR" sz="2400" b="0" spc="-15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”</a:t>
            </a:r>
            <a:r>
              <a:rPr lang="ko-KR" altLang="en-US" sz="2400" b="0" spc="-150">
                <a:latin typeface="궁서" pitchFamily="18" charset="-127"/>
                <a:ea typeface="궁서" pitchFamily="18" charset="-127"/>
              </a:rPr>
              <a:t>로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구분하여 고시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산정은 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행위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altLang="ko-KR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치료재료 등의 가격을 결정하는 것</a:t>
            </a:r>
            <a:endParaRPr lang="en-US" altLang="ko-KR" sz="240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061" p14:dur="2000"/>
    </mc:Choice>
    <mc:Fallback>
      <p:transition spd="slow" advTm="57061"/>
    </mc:Fallback>
  </mc:AlternateContent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412776"/>
            <a:ext cx="8568952" cy="52322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ct val="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유형</a:t>
            </a:r>
            <a:endParaRPr lang="en-US" altLang="ko-KR" sz="2400" spc="-16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요양급여비용의 결정유형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행위별수가제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(fee-for-service),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봉급제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(salary),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포괄수가제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(case payment),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총액계약제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(global budget), </a:t>
            </a: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인두제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(capitation)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현재 우리나라는 </a:t>
            </a:r>
            <a:r>
              <a:rPr lang="ko-KR" altLang="en-US" sz="2300" b="0" spc="-16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행위별 수가제</a:t>
            </a:r>
            <a:r>
              <a:rPr lang="ko-KR" altLang="en-US" sz="2300" b="0" spc="-160" err="1">
                <a:latin typeface="휴먼모음T" pitchFamily="18" charset="-127"/>
                <a:ea typeface="휴먼모음T" pitchFamily="18" charset="-127"/>
              </a:rPr>
              <a:t>를 채택하고 있으며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포괄수가제</a:t>
            </a:r>
            <a:r>
              <a:rPr lang="ko-KR" altLang="en-US" sz="2300" b="0" spc="-160" err="1">
                <a:latin typeface="휴먼모음T" pitchFamily="18" charset="-127"/>
                <a:ea typeface="휴먼모음T" pitchFamily="18" charset="-127"/>
              </a:rPr>
              <a:t>는 일부 질병군에 대해서 의원과 병원급에서 실시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(2012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일부터 선택에서 </a:t>
            </a:r>
            <a:r>
              <a:rPr lang="ko-KR" altLang="en-US" sz="200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강제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적용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2013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월부터 모든 의료기관으로 확대 시행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결정</a:t>
            </a:r>
            <a:endParaRPr lang="en-US" altLang="ko-KR" sz="2400" spc="-16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결정방법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궁서" pitchFamily="18" charset="-127"/>
                <a:ea typeface="궁서" pitchFamily="18" charset="-127"/>
              </a:rPr>
              <a:t>요양급여비용은 </a:t>
            </a:r>
            <a:r>
              <a:rPr lang="en-US" altLang="ko-KR" sz="2400" b="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‘</a:t>
            </a:r>
            <a:r>
              <a:rPr lang="ko-KR" altLang="en-US" sz="240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공단의 이사장</a:t>
            </a:r>
            <a:r>
              <a:rPr lang="ko-KR" altLang="en-US" sz="2400" b="0" spc="-160">
                <a:latin typeface="궁서" pitchFamily="18" charset="-127"/>
                <a:ea typeface="궁서" pitchFamily="18" charset="-127"/>
              </a:rPr>
              <a:t>’과 대통령령이 정하는 </a:t>
            </a:r>
            <a:r>
              <a:rPr lang="ko-KR" altLang="en-US" sz="2400" b="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‘</a:t>
            </a:r>
            <a:r>
              <a:rPr lang="ko-KR" altLang="en-US" sz="2400" spc="-160">
                <a:solidFill>
                  <a:srgbClr val="0000FF"/>
                </a:solidFill>
                <a:latin typeface="궁서" pitchFamily="18" charset="-127"/>
                <a:ea typeface="궁서" pitchFamily="18" charset="-127"/>
              </a:rPr>
              <a:t>의약계를 대표하는 자’</a:t>
            </a:r>
            <a:r>
              <a:rPr lang="ko-KR" altLang="en-US" sz="2400" b="0" spc="-160" err="1">
                <a:latin typeface="궁서" pitchFamily="18" charset="-127"/>
                <a:ea typeface="궁서" pitchFamily="18" charset="-127"/>
              </a:rPr>
              <a:t>와의 </a:t>
            </a:r>
            <a:r>
              <a:rPr lang="ko-KR" altLang="en-US" sz="240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‘계약</a:t>
            </a:r>
            <a:r>
              <a:rPr lang="ko-KR" altLang="en-US" sz="24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’</a:t>
            </a:r>
            <a:r>
              <a:rPr lang="ko-KR" altLang="en-US" sz="2400" b="0" spc="-160" err="1">
                <a:latin typeface="궁서" pitchFamily="18" charset="-127"/>
                <a:ea typeface="궁서" pitchFamily="18" charset="-127"/>
              </a:rPr>
              <a:t>으로 정함</a:t>
            </a:r>
            <a:r>
              <a:rPr lang="en-US" altLang="ko-KR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계약기간은 </a:t>
            </a:r>
            <a:r>
              <a:rPr lang="en-US" altLang="ko-KR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1</a:t>
            </a:r>
            <a:r>
              <a:rPr lang="ko-KR" altLang="en-US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년</a:t>
            </a:r>
            <a:r>
              <a:rPr lang="en-US" altLang="ko-KR" sz="2000" b="0" spc="-16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의약계를 대표하는 자</a:t>
            </a:r>
            <a:r>
              <a:rPr lang="en-US" altLang="ko-KR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(7</a:t>
            </a: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대한병원협회장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대한의사협회장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대한치과의사협회장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대한한의사협회장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대한간호협회장 또는 대한조산협회장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대한약사회장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복지부장관이 지정하는 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9732" p14:dur="2000"/>
    </mc:Choice>
    <mc:Fallback>
      <p:transition spd="slow" advTm="89732"/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26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2"/>
            <a:ext cx="8572560" cy="47551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요양급여비용의 계약 절차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/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계약은 그 직전계약기간 만료일이 속하는 연도의 </a:t>
            </a:r>
            <a:r>
              <a:rPr lang="en-US" altLang="ko-KR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31</a:t>
            </a: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일까지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체결하여야 하며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기한까지 계약이 체결되지 아니하는 경우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보건복지부장관이 그 직전계약기간 만료일이 속하는 연도의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일까지 심의위원회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건강보험정책심의위원회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의결을 거쳐 정하는 금액을 요양급여비용으로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그리고 요양급여비용이 정하여지는 경우에 보건복지부장관은 그 요양급여비용의 내역을 지체 없이 고시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 이사장은 요양급여비용 계약을 체결하는 때에는 공단의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재정운영위원회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심의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의결을 거쳐야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건강보험심사평가원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은 공단의 이사장이 요양급여비용 계약을 체결하기 위하여 필요한 자료를 요청하는 경우에는 이에 성실히 응하여야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함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4956" p14:dur="2000"/>
    </mc:Choice>
    <mc:Fallback>
      <p:transition spd="slow" advTm="124956"/>
    </mc:Fallback>
  </mc:AlternateContent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7CB64229-E262-443B-959F-CC697755D01A}" type="slidenum">
              <a:rPr lang="ko-KR" altLang="en-US"/>
              <a:t>27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요양급여비용의 산정</a:t>
            </a:r>
            <a:endParaRPr lang="ko-KR" altLang="en-US">
              <a:ea typeface="굴림" charset="-127"/>
            </a:endParaRPr>
          </a:p>
        </p:txBody>
      </p:sp>
      <p:pic>
        <p:nvPicPr>
          <p:cNvPr id="9218" name="Picture 2" descr="C:\2013년 7월 24일\01 강의자료\05건강보험\간강보험강의용PPT(제4판-2013년)\국민건강보험론4판 PPT용\그림8-4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592" y="1371423"/>
            <a:ext cx="669674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84402" p14:dur="2000"/>
    </mc:Choice>
    <mc:Fallback>
      <p:transition spd="slow" advTm="84402"/>
    </mc:Fallback>
  </mc:AlternateContent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8780FAF-CF66-48EE-BBDA-E8475D773433}" type="slidenum">
              <a:rPr lang="ko-KR" altLang="en-US"/>
              <a:t>28</a:t>
            </a:fld>
            <a:endParaRPr lang="en-US" altLang="ko-KR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52596" y="3071811"/>
            <a:ext cx="8463884" cy="35548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청구 및 변경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  <a:buAutoNum type="arabicParenR"/>
            </a:pPr>
            <a:r>
              <a:rPr lang="ko-KR" altLang="en-US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200" b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요양급여비용의 청구를 하고자 하는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은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건강보험심사평가원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요양급여비용의 심사청구를 하여야 하며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심사청구를 받은 건강보험심사평가원은 이를 심사한 후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그 내용을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 및 요양기관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통보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심사청구</a:t>
            </a:r>
            <a:r>
              <a:rPr lang="en-US" altLang="ko-KR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sz="2200" b="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대행</a:t>
            </a:r>
            <a:r>
              <a:rPr lang="ko-KR" altLang="en-US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단체</a:t>
            </a:r>
            <a:endParaRPr lang="en-US" altLang="ko-KR" sz="2200" b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24000" lvl="1" indent="-457200" algn="just">
              <a:spcAft>
                <a:spcPct val="0"/>
              </a:spcAft>
            </a:pP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①「의료법」에 따른 의사회</a:t>
            </a:r>
            <a:r>
              <a:rPr lang="en-US" altLang="ko-KR" sz="2200" spc="-150"/>
              <a:t>·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치과의사회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한의사회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조산사회 또는 각각의 지부 및 분회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「의료법」제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52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조에 따른 의료기관단체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「약사법」에 따른 약사회 또는 지부 및 분회 </a:t>
            </a:r>
            <a:endParaRPr lang="ko-KR" altLang="en-US" sz="2200" spc="-15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4338" name="Picture 2" descr="C:\2013년 7월 24일\01 강의자료\05건강보험\간강보험강의용PPT(제4판-2013년)\국민건강보험론4판 PPT용\그림8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561" y="1406205"/>
            <a:ext cx="7700421" cy="165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76410" p14:dur="2000"/>
    </mc:Choice>
    <mc:Fallback>
      <p:transition spd="slow" advTm="376410"/>
    </mc:Fallback>
  </mc:AlternateContent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29</a:t>
            </a:fld>
            <a:endParaRPr lang="en-US" altLang="ko-KR"/>
          </a:p>
        </p:txBody>
      </p:sp>
      <p:pic>
        <p:nvPicPr>
          <p:cNvPr id="9218" name="Picture 2" descr="C:\Documents and Settings\문상식\바탕 화면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12" y="188640"/>
            <a:ext cx="4967472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27597"/>
      </p:ext>
    </p:extLst>
  </p:cSld>
  <p:clrMapOvr>
    <a:masterClrMapping/>
  </p:clrMapOvr>
  <mc:AlternateContent>
    <mc:Choice xmlns:p14="http://schemas.microsoft.com/office/powerpoint/2010/main" Requires="p14">
      <p:transition spd="slow" advTm="33744" p14:dur="2000"/>
    </mc:Choice>
    <mc:Fallback>
      <p:transition spd="slow" advTm="33744"/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3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 sz="240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노인장기요양보험제도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4763" p14:dur="2000"/>
    </mc:Choice>
    <mc:Fallback>
      <p:transition spd="slow" advTm="4763"/>
    </mc:Fallback>
  </mc:AlternateContent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30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0"/>
            <a:ext cx="9062898" cy="663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364923"/>
      </p:ext>
    </p:extLst>
  </p:cSld>
  <p:clrMapOvr>
    <a:masterClrMapping/>
  </p:clrMapOvr>
  <mc:AlternateContent>
    <mc:Choice xmlns:p14="http://schemas.microsoft.com/office/powerpoint/2010/main" Requires="p14">
      <p:transition spd="slow" advTm="11012" p14:dur="2000"/>
    </mc:Choice>
    <mc:Fallback>
      <p:transition spd="slow" advTm="11012"/>
    </mc:Fallback>
  </mc:AlternateContent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31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7"/>
            <a:ext cx="8534752" cy="9079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요양급여비용명세서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대행청구단체는 요양급여비용명세서에 다음을 기재하여 심평원에 제출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56638"/>
              </p:ext>
            </p:extLst>
          </p:nvPr>
        </p:nvGraphicFramePr>
        <p:xfrm>
          <a:off x="2351584" y="2420888"/>
          <a:ext cx="6232776" cy="2169160"/>
        </p:xfrm>
        <a:graphic>
          <a:graphicData uri="http://schemas.openxmlformats.org/drawingml/2006/table">
            <a:tbl>
              <a:tblPr/>
              <a:tblGrid>
                <a:gridCol w="6232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8232">
                <a:tc>
                  <a:txBody>
                    <a:bodyPr vert="horz" wrap="square"/>
                    <a:lstStyle/>
                    <a:p>
                      <a:pPr marL="266700" marR="0" indent="-2667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0" i="0" spc="20">
                          <a:solidFill>
                            <a:srgbClr val="000000"/>
                          </a:solidFill>
                          <a:latin typeface="바탕"/>
                        </a:rPr>
                        <a:t>   </a:t>
                      </a:r>
                      <a:r>
                        <a:rPr lang="en-US" altLang="ko-KR" sz="2000" b="1" i="0" spc="2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가입자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세대주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의 성명 및 건강보험증번호  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66700" marR="0" indent="-2667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2.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요양급여를 받은  사람의 성명 및 주민등록번호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 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질병 또는 부상명     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4.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요양개시 연월일 및 요양일수   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5.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요양급여비용의 내용    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  </a:t>
                      </a: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본인부담금 및 비용청구액   </a:t>
                      </a:r>
                      <a:endParaRPr lang="en-US" altLang="ko-KR" sz="2000" b="1" i="0" spc="-100" baseline="0">
                        <a:solidFill>
                          <a:srgbClr val="0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7. </a:t>
                      </a:r>
                      <a:r>
                        <a:rPr lang="ko-KR" altLang="en-US" sz="2000" b="1" i="0" spc="-100" baseline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처방전 내용  등</a:t>
                      </a:r>
                    </a:p>
                  </a:txBody>
                  <a:tcPr marL="17780" marR="17780" marT="17780" marB="1778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7528" y="4653137"/>
            <a:ext cx="8429684" cy="16466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제출방법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요양기관은 요양급여비용심사청구서 및 명세서 등의 서류를 </a:t>
            </a:r>
            <a:r>
              <a:rPr lang="ko-KR" altLang="en-US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전산매체 또는 전자문서교환방식</a:t>
            </a: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(EDI)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에 의하여 공단 또는 심사평가원에 제출할 수 있다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7889" p14:dur="2000"/>
    </mc:Choice>
    <mc:Fallback>
      <p:transition spd="slow" advTm="87889"/>
    </mc:Fallback>
  </mc:AlternateContent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32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00174"/>
            <a:ext cx="8606760" cy="446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심사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심평원은 요양급여비용의 심사청구를 받은 때에는 그 심사청구내용이 요양급여의 기준과 요양급여비용의 명세에 적합한지를 심사함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사실여부를 확인할 필요가 있다고 인정하는 때에는 소속직원으로 하여금 당해 사항에 관하여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현지 출장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하여 확인을 하게 할 수 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 err="1">
                <a:latin typeface="휴먼모음T" pitchFamily="18" charset="-127"/>
                <a:ea typeface="휴먼모음T" pitchFamily="18" charset="-127"/>
              </a:rPr>
              <a:t>심평원장은 심사청구를 받은 날부터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40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정보통신망에 의한 경우에는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이내에 심사하여 그 내용이 기재된 요양급여비용심사결과통보서를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공단 및 당해 요양기관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각각 송부하여야 하며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요양급여비용심사결과를 송부 받은 공단은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요양급여비용을 해당 요양기관에 지급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심평원은 요양급여비용심사결과통보서등을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공단은 요양급여비용지급통보서등을 전산매체</a:t>
            </a:r>
            <a:r>
              <a:rPr lang="en-US" altLang="ko-KR" sz="2400" spc="-160"/>
              <a:t>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또는 정보통신망을 통해 요양기관에 송부할 수 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8144" p14:dur="2000"/>
    </mc:Choice>
    <mc:Fallback>
      <p:transition spd="slow" advTm="108144"/>
    </mc:Fallback>
  </mc:AlternateContent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33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4</a:t>
            </a:r>
            <a:r>
              <a:rPr lang="ko-KR" altLang="en-US">
                <a:ea typeface="굴림" charset="-127"/>
              </a:rPr>
              <a:t>절 요양급여비용의 청구와 지급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428737"/>
            <a:ext cx="8572560" cy="51783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3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지급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요양급여비용의 심사내용을 통보 받은 공단은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지체 없이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그 내용에 따라 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요양급여비용을 요양기관에게 지급함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300" b="0" spc="-170" err="1">
                <a:latin typeface="휴먼모음T" pitchFamily="18" charset="-127"/>
                <a:ea typeface="휴먼모음T" pitchFamily="18" charset="-127"/>
              </a:rPr>
              <a:t>본인일부부담금이 통보된 금액보다 과다한 경우에는 요양기관에 지급할 금액에서 그 과다 납부된 금액을 공제하여 당해 </a:t>
            </a:r>
            <a:r>
              <a:rPr lang="ko-KR" altLang="en-US" sz="23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가입자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에게 지급하여야 함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대상여부 확인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가입자 또는 피부양자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는 본인일부부담금 외에 자신이 부담한 비용이 요양급여의 대상에서 제외되는 것인지에 대하여 심평원에 확인을 요청할 수 있으며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심평원은 그 결과를 확인 요청한 자에게 알려야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경우 확인 요청한 비용이 요양급여의 대상에 해당되는 비용으로 확인되면 그 내용을 공단 및 관련 요양기관에 알려야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통보 받은 요양기관은 과다하게 징수한 금액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즉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과다본인부담금을 지체 없이 확인 요청한 자에게 지급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하여야 함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7256" p14:dur="2000"/>
    </mc:Choice>
    <mc:Fallback>
      <p:transition spd="slow" advTm="137256"/>
    </mc:Fallback>
  </mc:AlternateContent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34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15480" y="1500175"/>
            <a:ext cx="9793088" cy="429348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제한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급여제한 사유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자살기도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자해행위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쌍방폭행에 의한 사고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무면허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음주운전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강도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절도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방화</a:t>
            </a:r>
            <a:r>
              <a:rPr lang="en-US" altLang="ko-KR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6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실화 등등</a:t>
            </a:r>
            <a:endParaRPr lang="en-US" altLang="ko-KR" sz="1600" b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고의 또는 중대한 과실로 인한 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범죄행위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에 그 원인이 있거나 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고의로 사고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를 일으킨 경우</a:t>
            </a:r>
            <a:endParaRPr lang="en-US" altLang="ko-KR" sz="2200" b="0" spc="-18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고의 또는 중대한 과실로 공단이나 요양기관의 요양에 관한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지시에 따르지 아니한 경우</a:t>
            </a:r>
            <a:endParaRPr lang="en-US" altLang="ko-KR" sz="22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고의 또는 중대한 과실로 법제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55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조에 따른 문서와 그 밖의 물건의 제출을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거부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하거나 질문 또는 진단을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기피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 경우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업무 또는 공무로 생긴 질병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재해로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다른 법령에 따른 보험급여나 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보상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報償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또는 보상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補償</a:t>
            </a:r>
            <a:r>
              <a:rPr lang="en-US" altLang="ko-KR" sz="22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을 받게 되는 경우</a:t>
            </a:r>
            <a:endParaRPr lang="en-US" altLang="ko-KR" sz="22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en-US" altLang="ko-KR" sz="16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*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보상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報償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남에게 진 빚이나 받은 것을 갚음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보상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補償</a:t>
            </a:r>
            <a:r>
              <a:rPr lang="en-US" altLang="ko-KR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16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남에게 끼친 손해를 갚는 것</a:t>
            </a:r>
            <a:endParaRPr lang="en-US" altLang="ko-KR" sz="1600" b="0" spc="-1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공단은 보험급여를 받을 수 있는 사람이 다른 법령에 따라 </a:t>
            </a:r>
            <a:r>
              <a:rPr lang="ko-KR" altLang="en-US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국가나 지방자치단체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로부터 보험급여에 상당하는 급여를 받거나 보험급여에 상당하는 비용을 지급받게 되는 경우에는 그 한도에서 보험급여를 하지 아니한다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8273" p14:dur="2000"/>
    </mc:Choice>
    <mc:Fallback>
      <p:transition spd="slow" advTm="138273"/>
    </mc:Fallback>
  </mc:AlternateContent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35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2"/>
            <a:ext cx="8572560" cy="3277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보험료 체납자에 대한 보험급여 제한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en-US" altLang="ko-KR" sz="2400" b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6</a:t>
            </a:r>
            <a:r>
              <a:rPr lang="ko-KR" altLang="en-US" sz="24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 이상 보험료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직장가입자의 소득월액보험료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지역가입자의 세대단위 보험료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를 체납한 경우 보험료를 완납할 때까지 보험급여를 실시하지 아니할 수 있다</a:t>
            </a:r>
            <a:endParaRPr lang="en-US" altLang="ko-KR" sz="2000" b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체납에도 불구하고 공단으로부터 </a:t>
            </a:r>
            <a:r>
              <a:rPr lang="ko-KR" altLang="en-US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분할납부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 승인을 받고 그 승인된 보험료를 </a:t>
            </a:r>
            <a:r>
              <a:rPr lang="en-US" altLang="ko-KR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회 이상 납부한 경우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에는 보험급여를 실시할 수 있음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분할납부 승인을 받은 자가 정당한 사유 없이 </a:t>
            </a:r>
            <a:r>
              <a:rPr lang="en-US" altLang="ko-KR" sz="24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회 이상</a:t>
            </a:r>
            <a:r>
              <a:rPr lang="ko-KR" altLang="en-US" sz="24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>
                <a:latin typeface="휴먼모음T" pitchFamily="18" charset="-127"/>
                <a:ea typeface="휴먼모음T" pitchFamily="18" charset="-127"/>
              </a:rPr>
              <a:t>그 승인된 보험료를 납부하지 아니한 경우에는 그러하지 아니함</a:t>
            </a:r>
            <a:r>
              <a:rPr lang="en-US" altLang="ko-KR" sz="2400" b="0"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400" b="0" spc="-1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6803" p14:dur="2000"/>
    </mc:Choice>
    <mc:Fallback>
      <p:transition spd="slow" advTm="106803"/>
    </mc:Fallback>
  </mc:AlternateContent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36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 급여의 제한과 정지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75520" y="1484785"/>
            <a:ext cx="8572560" cy="29854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급여의 정지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보험급여를 받을 수 있는 사람이 다음에 해당하면 그 기간에는 보험급여를 하지 아니함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항 및 제</a:t>
            </a:r>
            <a:r>
              <a:rPr lang="en-US" altLang="ko-KR" sz="2200" b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항의 경우 요양급여 실시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①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국외에 여행 중인 경우</a:t>
            </a:r>
            <a:endParaRPr lang="en-US" altLang="ko-KR" sz="2200" b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②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endParaRPr lang="en-US" altLang="ko-KR" sz="2200" b="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③ 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병역법의 규정에 의한 </a:t>
            </a:r>
            <a:r>
              <a:rPr lang="ko-KR" altLang="en-US" sz="22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현역병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0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200" b="0" spc="-100">
                <a:latin typeface="휴먼모음T" pitchFamily="18" charset="-127"/>
                <a:ea typeface="휴먼모음T" pitchFamily="18" charset="-127"/>
              </a:rPr>
              <a:t>), 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  </a:t>
            </a:r>
            <a:r>
              <a:rPr lang="ko-KR" altLang="en-US" sz="2200" b="0" spc="-10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전환복무된 사람 및 무관후보생</a:t>
            </a:r>
            <a:endParaRPr lang="en-US" altLang="ko-KR" sz="2200" b="0" spc="-1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  ④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 그 밖의 이에 준하는 시설에 수용되어 있는 경우</a:t>
            </a:r>
            <a:endParaRPr lang="en-US" altLang="ko-KR" sz="2200" b="0" spc="-1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61808"/>
              </p:ext>
            </p:extLst>
          </p:nvPr>
        </p:nvGraphicFramePr>
        <p:xfrm>
          <a:off x="1847528" y="4509120"/>
          <a:ext cx="8572560" cy="1991714"/>
        </p:xfrm>
        <a:graphic>
          <a:graphicData uri="http://schemas.openxmlformats.org/drawingml/2006/table">
            <a:tbl>
              <a:tblPr/>
              <a:tblGrid>
                <a:gridCol w="857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1714"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2000" b="1" spc="-100" baseline="0">
                          <a:solidFill>
                            <a:srgbClr val="0000FF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현역병 등에 대한 요양급여비용의 지급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공단은 제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조제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 및 제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호에 해당하는 사람이 요양기관에서 대통령령으로 정하는 치료 등을 받은 경우 그에 따라 공단이 부담하는 비용을 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법무부장관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국방부장관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경찰청장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소방청장 또는 해양경찰청장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으로부터 예탁 받아 지급할 수 있다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 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 경우 법무부장관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국방부장관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경찰청장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‧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소방청장 또는 해양경찰청장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은 예산상 불가피한 경우 외에는 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연간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年間</a:t>
                      </a:r>
                      <a:r>
                        <a:rPr lang="en-US" altLang="ko-KR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 </a:t>
                      </a:r>
                      <a:r>
                        <a:rPr lang="ko-KR" altLang="en-US" sz="2000" b="1" spc="-100" baseline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들어갈 것으로 예상되는 요양급여비용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을 대통령령으로 정하는 바에 따라 </a:t>
                      </a:r>
                      <a:r>
                        <a:rPr lang="ko-KR" altLang="en-US" sz="2000" b="0" spc="-100" baseline="0">
                          <a:solidFill>
                            <a:srgbClr val="0000FF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미리 공단에 예탁</a:t>
                      </a:r>
                      <a:r>
                        <a:rPr lang="ko-KR" altLang="en-US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하여야 한다</a:t>
                      </a:r>
                      <a:r>
                        <a:rPr lang="en-US" altLang="ko-KR" sz="2000" b="0" spc="-100" baseline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..</a:t>
                      </a:r>
                      <a:endParaRPr lang="ko-KR" altLang="en-US" sz="2000" b="0" spc="-100" baseline="0"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53344" y="281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9080" p14:dur="2000"/>
    </mc:Choice>
    <mc:Fallback>
      <p:transition spd="slow" advTm="149080"/>
    </mc:Fallback>
  </mc:AlternateContent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37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부당이득의 징수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47397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속임수나 그 밖의 부당한 방법으로 </a:t>
            </a: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보험급여를 받은 사람이나 보험급여비용을 받은 요양기관에 대하여 그 보험급여나 보험급여비용에 상당하는 금액의 </a:t>
            </a:r>
            <a:r>
              <a:rPr lang="ko-KR" altLang="en-US" sz="2200" b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전부 또는 일부를 징수</a:t>
            </a:r>
            <a:endParaRPr lang="en-US" altLang="ko-KR" sz="2200" b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요양기관이 가입자나 피부양자로부터 속임수나 그 밖의 부당한 방법으로 요양급여비용을 받은 경우 공단은 해당 요양기관으로부터 이를 징수하여 가입자 나 피부양자에게 지체 없이 지급</a:t>
            </a:r>
            <a:endParaRPr lang="en-US" altLang="ko-KR" sz="2200" b="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속임수나 그 밖의 부당한 방법의 예는 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①요양급여기준을 위반하여 보험급여 또는 보험급여비용을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산정된 범위를 초과하여 요양급여비용을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급여제한의 대상임에도 불구하고 보험급여를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④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급여정지의 대상임에도 불구하고 보험급여를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⑤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가입자 및 피부양자로서의 자격이 없음에도 불구하고 보험급여비용을 지급 받았거나 요양급여비용을 지급받은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⑥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타인의 건강보험증 또는 타인의 이름을 도용하여 보험급여 또는 보험급여비용을 받은 경우</a:t>
            </a:r>
            <a:r>
              <a:rPr lang="en-US" altLang="ko-KR" b="0">
                <a:latin typeface="휴먼모음T" pitchFamily="18" charset="-127"/>
                <a:ea typeface="휴먼모음T" pitchFamily="18" charset="-127"/>
              </a:rPr>
              <a:t>, ⑦</a:t>
            </a:r>
            <a:r>
              <a:rPr lang="ko-KR" altLang="en-US" b="0">
                <a:latin typeface="휴먼모음T" pitchFamily="18" charset="-127"/>
                <a:ea typeface="휴먼모음T" pitchFamily="18" charset="-127"/>
              </a:rPr>
              <a:t>요양급여 또는 요양을 받은 사실이 없음에도 이를 청구하여 지급받은 경우</a:t>
            </a:r>
            <a:endParaRPr lang="en-US" altLang="ko-KR" b="0" spc="-1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2959" p14:dur="2000"/>
    </mc:Choice>
    <mc:Fallback>
      <p:transition spd="slow" advTm="122959"/>
    </mc:Fallback>
  </mc:AlternateContent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38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부당이득의 징수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489364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부당청구의 유형</a:t>
            </a:r>
            <a:endParaRPr lang="en-US" altLang="ko-KR" b="0">
              <a:solidFill>
                <a:srgbClr val="0000FF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입</a:t>
            </a:r>
            <a:r>
              <a:rPr lang="en-US" altLang="ko-KR" sz="2000"/>
              <a:t>·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내원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내방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일수를 증일 및 허위청구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실제 진료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투약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하지 않은 행위 등에 대하여 요양급여비용 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비급여대상을 요양급여비용으로 이중 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무자격자가 실시한 진료비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약제비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산정기준 위반청구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의약분업 위반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의약품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재료대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등 대체</a:t>
            </a:r>
            <a:r>
              <a:rPr lang="en-US" altLang="ko-KR" sz="2000"/>
              <a:t>·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초과청구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검사료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정신요법료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처치 및 수술료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재료대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대체청구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실제 사용량 등을 초과하여 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실구입가 대신 상한금액으로 청구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실거래가상환제도 위반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비급여대상 관련 원외처방 약제비용 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 err="1">
                <a:latin typeface="휴먼모음T" pitchFamily="18" charset="-127"/>
                <a:ea typeface="휴먼모음T" pitchFamily="18" charset="-127"/>
              </a:rPr>
              <a:t>미근무 의료인력에 따른 요양급여비용 부당 청구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본인부담금과다징수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기타</a:t>
            </a:r>
            <a:endParaRPr lang="en-US" altLang="ko-KR" sz="2000" b="0" spc="-1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2874" p14:dur="2000"/>
    </mc:Choice>
    <mc:Fallback>
      <p:transition spd="slow" advTm="112874"/>
    </mc:Fallback>
  </mc:AlternateContent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D74D488C-7CEE-4631-A6E0-A14EDC7ABA6C}" type="slidenum">
              <a:rPr lang="ko-KR" altLang="en-US"/>
              <a:t>39</a:t>
            </a:fld>
            <a:endParaRPr lang="en-US" altLang="ko-K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7</a:t>
            </a:r>
            <a:r>
              <a:rPr lang="ko-KR" altLang="en-US">
                <a:ea typeface="굴림" charset="-127"/>
              </a:rPr>
              <a:t>절 구상권</a:t>
            </a:r>
            <a:endParaRPr lang="ko-KR" altLang="en-US">
              <a:ea typeface="굴림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66844" y="1428736"/>
            <a:ext cx="8858312" cy="55399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공단은 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자의 행위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로 인한 보험급여사유 발생시 그 급여에 소요된 비용의 한도 내에서 그 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자에 대한 손해배상청구의 권리를 가짐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보험급여를 받은 자가 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자로부터 이미 손해배상을 받았으면 공단은 배상액 한도 내에서 보험급여를 하지 않음</a:t>
            </a:r>
            <a:r>
              <a:rPr lang="en-US" altLang="ko-KR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자는 공단과 당해 행위로 인하여 보험급여를 받은 가입자 및 피부양자를 제외한 모든 자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즉 피해자인 수급권자에게 불법행위 등으로 인한 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손해배상 책임을 지는 자를 말함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자의 행위로 인한 질병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부상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사망 등이 보험급여의 제한 및 보험급여의 정지대상에 포함되지 않는 한 공단은 </a:t>
            </a:r>
            <a:r>
              <a:rPr lang="ko-KR" altLang="en-US" sz="23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보험급여를 실시할 의무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가 있다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보험급여를 한때는 현실적으로 공단이 </a:t>
            </a:r>
            <a:r>
              <a:rPr lang="ko-KR" altLang="en-US" sz="23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현물급여나 현금급여를 한 때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를 말하고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이는 구상권의 취득시기를 의미함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그래서 </a:t>
            </a:r>
            <a:r>
              <a:rPr lang="ko-KR" altLang="en-US" sz="23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공단이 요양급여 등을 하지 않은 경우에는 구상권을 취득 할 수 없는 것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임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      </a:t>
            </a:r>
            <a:endParaRPr lang="en-US" altLang="ko-KR" sz="2300" b="0" spc="-16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lvl="1" indent="-288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7530" p14:dur="2000"/>
    </mc:Choice>
    <mc:Fallback>
      <p:transition spd="slow" advTm="187530"/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4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596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요양기관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본인일부 부담금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요양급여비용의 산정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요양급여비용의 청구와 지급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급여의 제한과 정지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부당이득의 징수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구상권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738414" y="714356"/>
            <a:ext cx="7072362" cy="523220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8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보험급여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(</a:t>
            </a:r>
            <a:r>
              <a:rPr lang="en-US" altLang="ko-KR" sz="2800">
                <a:solidFill>
                  <a:schemeClr val="bg1"/>
                </a:solidFill>
              </a:rPr>
              <a:t>Ⅱ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)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4967" p14:dur="2000"/>
    </mc:Choice>
    <mc:Fallback>
      <p:transition spd="slow" advTm="34967"/>
    </mc:Fallback>
  </mc:AlternateContent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0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52BE15-5779-4363-932E-8BBEFD2452A8}" type="slidenum">
              <a:rPr lang="ko-KR" altLang="en-US" smtClean="0"/>
              <a:t>40</a:t>
            </a:fld>
            <a:endParaRPr lang="en-US" altLang="ko-KR"/>
          </a:p>
        </p:txBody>
      </p:sp>
      <p:pic>
        <p:nvPicPr>
          <p:cNvPr id="17410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51" y="4214814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55640" y="2819400"/>
            <a:ext cx="7507560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1991544" y="1233486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242" p14:dur="2000"/>
    </mc:Choice>
    <mc:Fallback>
      <p:transition spd="slow" advTm="19242"/>
    </mc:Fallback>
  </mc:AlternateContent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A2F8372-A607-4292-B883-3BC248A89F80}" type="slidenum">
              <a:rPr lang="ko-KR" altLang="en-US" smtClean="0"/>
              <a:t>41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18435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r" latinLnBrk="0">
                <a:defRPr/>
              </a:pPr>
              <a:endParaRPr lang="ko-KR" altLang="en-US"/>
            </a:p>
          </p:txBody>
        </p:sp>
        <p:sp>
          <p:nvSpPr>
            <p:cNvPr id="18462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r" latinLnBrk="0"/>
              <a:endParaRPr lang="ko-KR" altLang="en-US"/>
            </a:p>
          </p:txBody>
        </p:sp>
        <p:sp>
          <p:nvSpPr>
            <p:cNvPr id="18463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18464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37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38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8439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41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42" name="Text Box 17"/>
          <p:cNvSpPr txBox="1">
            <a:spLocks noChangeArrowheads="1"/>
          </p:cNvSpPr>
          <p:nvPr/>
        </p:nvSpPr>
        <p:spPr bwMode="gray">
          <a:xfrm>
            <a:off x="4310063" y="2928939"/>
            <a:ext cx="3429000" cy="369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건강보험의 발전과정</a:t>
            </a:r>
          </a:p>
        </p:txBody>
      </p:sp>
      <p:sp>
        <p:nvSpPr>
          <p:cNvPr id="18443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45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46" name="Text Box 17"/>
          <p:cNvSpPr txBox="1">
            <a:spLocks noChangeArrowheads="1"/>
          </p:cNvSpPr>
          <p:nvPr/>
        </p:nvSpPr>
        <p:spPr bwMode="gray">
          <a:xfrm>
            <a:off x="4167188" y="3643314"/>
            <a:ext cx="3429000" cy="369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건강보험 일반</a:t>
            </a:r>
          </a:p>
        </p:txBody>
      </p:sp>
      <p:sp>
        <p:nvSpPr>
          <p:cNvPr id="18447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49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50" name="Text Box 17"/>
          <p:cNvSpPr txBox="1">
            <a:spLocks noChangeArrowheads="1"/>
          </p:cNvSpPr>
          <p:nvPr/>
        </p:nvSpPr>
        <p:spPr bwMode="gray">
          <a:xfrm>
            <a:off x="4238625" y="4357689"/>
            <a:ext cx="3429000" cy="369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가입자</a:t>
            </a:r>
          </a:p>
        </p:txBody>
      </p:sp>
      <p:sp>
        <p:nvSpPr>
          <p:cNvPr id="18451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53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54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18455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>
              <a:defRPr/>
            </a:pPr>
            <a:endParaRPr lang="ko-KR" altLang="en-US"/>
          </a:p>
        </p:txBody>
      </p:sp>
      <p:sp>
        <p:nvSpPr>
          <p:cNvPr id="18457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r" latinLnBrk="0"/>
            <a:endParaRPr lang="ko-KR" altLang="en-US"/>
          </a:p>
        </p:txBody>
      </p:sp>
      <p:sp>
        <p:nvSpPr>
          <p:cNvPr id="18458" name="Text Box 17"/>
          <p:cNvSpPr txBox="1">
            <a:spLocks noChangeArrowheads="1"/>
          </p:cNvSpPr>
          <p:nvPr/>
        </p:nvSpPr>
        <p:spPr bwMode="gray">
          <a:xfrm>
            <a:off x="4381500" y="5715000"/>
            <a:ext cx="3429000" cy="3698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charset="-127"/>
              </a:rPr>
              <a:t>보험급여(1)</a:t>
            </a:r>
          </a:p>
        </p:txBody>
      </p:sp>
      <p:sp>
        <p:nvSpPr>
          <p:cNvPr id="18459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460" name="Rectangle 49"/>
          <p:cNvSpPr>
            <a:spLocks noChangeArrowheads="1"/>
          </p:cNvSpPr>
          <p:nvPr/>
        </p:nvSpPr>
        <p:spPr bwMode="auto">
          <a:xfrm>
            <a:off x="5024438" y="2286001"/>
            <a:ext cx="18145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533" p14:dur="2000"/>
    </mc:Choice>
    <mc:Fallback>
      <p:transition spd="slow" advTm="3533"/>
    </mc:Fallback>
  </mc:AlternateContent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42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 sz="2400">
              <a:solidFill>
                <a:srgbClr val="C00000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건강보험료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심사청구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4671854" y="2271714"/>
            <a:ext cx="295465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3870" p14:dur="2000"/>
    </mc:Choice>
    <mc:Fallback>
      <p:transition spd="slow" advTm="3870"/>
    </mc:Fallback>
  </mc:AlternateContent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1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13" y="6500814"/>
            <a:ext cx="2133600" cy="244475"/>
          </a:xfrm>
          <a:noFill/>
        </p:spPr>
        <p:txBody>
          <a:bodyPr/>
          <a:lstStyle/>
          <a:p>
            <a:fld id="{8B3B5F5A-F0B9-4FB3-8E50-75A98C356B72}" type="slidenum">
              <a:rPr lang="ko-KR" altLang="en-US" smtClean="0"/>
              <a:t>43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625" y="1785938"/>
            <a:ext cx="8153400" cy="438626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설립배경 및 의의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업무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조직구성 및 운영</a:t>
            </a:r>
          </a:p>
        </p:txBody>
      </p:sp>
      <p:sp>
        <p:nvSpPr>
          <p:cNvPr id="20483" name="Rectangle 7"/>
          <p:cNvSpPr>
            <a:spLocks noChangeArrowheads="1"/>
          </p:cNvSpPr>
          <p:nvPr/>
        </p:nvSpPr>
        <p:spPr bwMode="auto">
          <a:xfrm>
            <a:off x="2738438" y="714376"/>
            <a:ext cx="7072312" cy="523875"/>
          </a:xfrm>
          <a:prstGeom prst="rect">
            <a:avLst/>
          </a:prstGeom>
          <a:gradFill rotWithShape="0"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9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건강보험심사평가원</a:t>
            </a:r>
            <a:endParaRPr lang="en-US" altLang="ko-KR" sz="280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7039" p14:dur="2000"/>
    </mc:Choice>
    <mc:Fallback>
      <p:transition spd="slow" advTm="27039"/>
    </mc:Fallback>
  </mc:AlternateContent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FD33FB31-8687-4F0D-967E-16A68FAB981D}" type="slidenum">
              <a:rPr lang="ko-KR" altLang="en-US"/>
              <a:t>44</a:t>
            </a:fld>
            <a:endParaRPr lang="en-US" altLang="ko-KR"/>
          </a:p>
        </p:txBody>
      </p:sp>
      <p:pic>
        <p:nvPicPr>
          <p:cNvPr id="4098" name="Picture 2" descr="C:\2013년 7월 24일\01 강의자료\05건강보험\간강보험강의용PPT(제4판-2013년)\국민건강보험론4판 PPT용\그림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504" y="116632"/>
            <a:ext cx="8904906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36849"/>
      </p:ext>
    </p:extLst>
  </p:cSld>
  <p:clrMapOvr>
    <a:masterClrMapping/>
  </p:clrMapOvr>
  <mc:AlternateContent>
    <mc:Choice xmlns:p14="http://schemas.microsoft.com/office/powerpoint/2010/main" Requires="p14">
      <p:transition spd="slow" advTm="212688" p14:dur="2000"/>
    </mc:Choice>
    <mc:Fallback>
      <p:transition spd="slow" advTm="212688"/>
    </mc:Fallback>
  </mc:AlternateContent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5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724BADB-C0F6-4AA7-8E9D-391A12296536}" type="slidenum">
              <a:rPr lang="ko-KR" altLang="en-US" smtClean="0"/>
              <a:t>45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500174"/>
            <a:ext cx="8643998" cy="50167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설립배경</a:t>
            </a:r>
            <a:endParaRPr lang="en-US" altLang="ko-KR" sz="2400" spc="-16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58775" lvl="1" indent="-457200" algn="just">
              <a:spcAft>
                <a:spcPts val="600"/>
              </a:spcAft>
            </a:pP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건강보험통합과정에서 보험자와 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소비자 대표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는 건강보험의 재정보호를 위해 진료비 심사기능이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보험자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의 기능으로 해야 한다고 주장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한편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의료서비스공급자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는 진료비 심사기능이 보험자 보다는 계약당사자간의 견제와 균형유지를 위해 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중립적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인 기구를 두어 독립시켜야 한다고 주장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2) 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보험자와 공급자관계간 심사평가가 정당성과 설득력을 갖기 위해서는 심사기구의 전문성과 중립성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국민에 대한 의학적 보호기능이 요구됨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54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기존 진료비 심사가 진찰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약품 등의 양적인 측면에서의 의료서비스나 자원의 낭비측면의 방지기능에 맞추어져 있어 의료서비스의 과소제공이나 부적절한 남용 등 질적인 측면에서 국민에 대한 의학적 보호관리 기능이 요구되었음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54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이러한 논란 속에 건강보험 통합과정에서 진료비심사기능이 </a:t>
            </a:r>
            <a:r>
              <a:rPr lang="ko-KR" altLang="en-US" sz="230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보험자로부터 독립되어 별도의 공법인</a:t>
            </a:r>
            <a:r>
              <a:rPr lang="ko-KR" altLang="en-US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으로 새로이 설립</a:t>
            </a:r>
            <a:r>
              <a:rPr lang="en-US" altLang="ko-KR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건강보험심사평가원으로 출범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 설립 배경 및 의의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4372" p14:dur="2000"/>
    </mc:Choice>
    <mc:Fallback>
      <p:transition spd="slow" advTm="304372"/>
    </mc:Fallback>
  </mc:AlternateContent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405521-1FD6-47EC-AD94-46C0C72139DB}" type="slidenum">
              <a:rPr lang="ko-KR" altLang="en-US" smtClean="0"/>
              <a:t>46</a:t>
            </a:fld>
            <a:endParaRPr lang="en-US" altLang="ko-KR"/>
          </a:p>
        </p:txBody>
      </p:sp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1881188" y="1571625"/>
            <a:ext cx="8358216" cy="3724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의의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건강보험심사평가원 발족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건강보험심사평가원은 기존의 진료비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심사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외에 요양급여의 적정성을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평가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건강보험심사평가원은 보험자인 국민건강보험공단과 의료공급자 사이에서 객관성과 공정성을 가지고 진료비 심사업무를 수행하는 기능을 수행할 수 있도록 제도적으로 보장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이는 국민들이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경제적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측면뿐만 아니라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의학적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측면에서도 보다 총체적으로 보호받을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건강보험심사평가원이 설립되기 이전에는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의료보험연합회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에서 진료비심사업무를 담당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 설립 배경 및 의의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5536" p14:dur="2000"/>
    </mc:Choice>
    <mc:Fallback>
      <p:transition spd="slow" advTm="155536"/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1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8180D4D-4E69-4E22-A006-A51E8A18C85A}" type="slidenum">
              <a:rPr lang="ko-KR" altLang="en-US" smtClean="0"/>
              <a:t>47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00174"/>
            <a:ext cx="8501092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324000" algn="just"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ko-KR" altLang="en-US" sz="24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건강보험심사평가원의 업무</a:t>
            </a:r>
            <a:endParaRPr lang="en-US" altLang="ko-KR" sz="240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요양급여비용의 심사</a:t>
            </a:r>
            <a:endParaRPr lang="en-US" altLang="ko-KR" sz="240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요양급여의 적정성 평가</a:t>
            </a:r>
            <a:endParaRPr lang="en-US" altLang="ko-KR" sz="240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심사기준 및 평가 기준의 개발</a:t>
            </a:r>
            <a:endParaRPr lang="en-US" altLang="ko-KR" sz="240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심사평가 업무와 관련된 조사연구 및 국제협력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다른 법률에 따라 지급되는 급여비용의 심사 또는 의료의 적정성 평가에 관하여 위탁 받은 업무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건강보험과 관련하여 보건복지부장관이 필요하다고 인정한 업무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 심사청구와 관련된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S/W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개발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공급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검사 등 전산관리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요양비중 보건복지부령이 정하는 기관에서 받은 요양비에 대한 심사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indent="-396000" algn="just">
              <a:spcAft>
                <a:spcPct val="0"/>
              </a:spcAft>
              <a:buFont typeface="+mj-ea"/>
              <a:buAutoNum type="circleNumDbPlain"/>
              <a:defRPr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평가 등의 업무와 관련된 교육</a:t>
            </a:r>
            <a:r>
              <a:rPr lang="en-US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홍보 및 환자분류체계의 개발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관리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3449" p14:dur="2000"/>
    </mc:Choice>
    <mc:Fallback>
      <p:transition spd="slow" advTm="133449"/>
    </mc:Fallback>
  </mc:AlternateContent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49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5F3144F-993F-4BBA-8AC3-9FC2D25DC395}" type="slidenum">
              <a:rPr lang="ko-KR" altLang="en-US" smtClean="0"/>
              <a:t>48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715436" cy="51398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요양급여비용의 심사</a:t>
            </a:r>
            <a:endParaRPr lang="en-US" altLang="ko-KR" sz="23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57200" indent="-457200" algn="just">
              <a:spcAft>
                <a:spcPct val="0"/>
              </a:spcAft>
            </a:pPr>
            <a:r>
              <a:rPr lang="en-US" altLang="ko-KR" sz="23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3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심사의 개념</a:t>
            </a:r>
            <a:endParaRPr lang="en-US" altLang="ko-KR" sz="2300" b="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요양급여비용이 실제 요양기관이 행한 사실에 근거하였는지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국민건강증진에 부합되는지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비용 효과적으로 행하였는지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요양급여비용의 산정기준에 맞는지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관련법령에 위배되지는 않았는지를 대조</a:t>
            </a:r>
            <a:r>
              <a:rPr lang="en-US" altLang="ko-KR" sz="2200" spc="-180"/>
              <a:t>·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확인하여 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요양기관에 지급할 금액을 확정하는 행위</a:t>
            </a:r>
            <a:endParaRPr lang="en-US" altLang="ko-KR" sz="2200" b="0" spc="-18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indent="-457200" algn="just">
              <a:spcAft>
                <a:spcPct val="0"/>
              </a:spcAft>
            </a:pPr>
            <a:r>
              <a:rPr lang="en-US" altLang="ko-KR" sz="23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3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심사의 목적</a:t>
            </a:r>
            <a:endParaRPr lang="en-US" altLang="ko-KR" sz="2300" b="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u="sng" spc="-20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의학적으로는 보편 타당하고 경제적으로는 비용효과적인지 여부를 공정하고 객관</a:t>
            </a:r>
            <a:r>
              <a:rPr lang="en-US" altLang="ko-KR" sz="2200" u="sng" spc="-200">
                <a:solidFill>
                  <a:srgbClr val="CC0000"/>
                </a:solidFill>
              </a:rPr>
              <a:t>·</a:t>
            </a:r>
            <a:r>
              <a:rPr lang="ko-KR" altLang="en-US" sz="2200" b="0" u="sng" spc="-20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타당하게 심사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과잉진료 서비스로 인한 과다진료의 억제와 부당한 진료비용의 지급을 방지하고 사회보험제도 내에서의 의료보장 취지에 합당한 적정 진료를 유도함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68000" indent="-457200" algn="just">
              <a:spcAft>
                <a:spcPct val="0"/>
              </a:spcAft>
            </a:pPr>
            <a:r>
              <a:rPr lang="en-US" altLang="ko-KR" sz="23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3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심사기준</a:t>
            </a:r>
            <a:endParaRPr lang="en-US" altLang="ko-KR" sz="2300" b="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요양급여기준에 관한 규칙에서 정한 기준 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요양급여비용의 산정내역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보건복지부장관이 정한 요양급여비용의 산정지침 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진료심사평가위원회의 심의를 거쳐 정한 요양급여비용의 심사기준 등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7356" p14:dur="2000"/>
    </mc:Choice>
    <mc:Fallback>
      <p:transition spd="slow" advTm="197356"/>
    </mc:Fallback>
  </mc:AlternateContent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69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688B4F-BB06-4A15-971F-0CD032DD8C49}" type="slidenum">
              <a:rPr lang="ko-KR" altLang="en-US" smtClean="0"/>
              <a:t>49</a:t>
            </a:fld>
            <a:endParaRPr lang="en-US" altLang="ko-KR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47528" y="1484785"/>
            <a:ext cx="8424936" cy="497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</a:t>
            </a:r>
            <a:r>
              <a:rPr lang="en-US" altLang="ko-KR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) </a:t>
            </a:r>
            <a:r>
              <a:rPr lang="ko-KR" altLang="en-US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심사청구</a:t>
            </a:r>
            <a:r>
              <a:rPr lang="en-US" altLang="ko-KR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현지확인 등</a:t>
            </a: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심사청구 및 접수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요양기관이 심평원 제출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요양급여비용심사청구서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요양급여비용명세서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심평원 지체 없이 접수증 발급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요양급여비용심사청구서 등의 반려 및 수정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보완 요청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필수사항 누락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청구오류 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심사관련 보완자료의 요청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제출된 자료만으로 심사곤란시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 내역의 현지확인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사실여부 확인 필요시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신분증 제출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진료사실 확인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 심사결과의 통보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지체 없이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요양기관 및 공단에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요양급여비용의 지급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지체 없이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57200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심사결과에 대한 이의신청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 또는 공단이 심평원의 요양급여비용 심사결과에 이의가 있을 때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(90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일 이내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, 180</a:t>
            </a:r>
            <a:r>
              <a:rPr lang="ko-KR" altLang="en-US" sz="2000" b="0" spc="-150" err="1">
                <a:latin typeface="휴먼모음T" pitchFamily="18" charset="-127"/>
                <a:ea typeface="휴먼모음T" pitchFamily="18" charset="-127"/>
              </a:rPr>
              <a:t>일경과시 제기 못함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심평원은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 이내에 이의신청결과를 통보하여야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4584" p14:dur="2000"/>
    </mc:Choice>
    <mc:Fallback>
      <p:transition spd="slow" advTm="574584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00175"/>
            <a:ext cx="8606760" cy="40780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요양기관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요양기관 적용대상</a:t>
            </a:r>
            <a:endParaRPr lang="en-US" altLang="ko-KR" sz="22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ko-KR" altLang="en-US" sz="2200" b="0" spc="-150"/>
              <a:t>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✰요양기관이란 국민건강보험법에 의하여 공단이 요양급여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간호 및 이송제외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를 실시하기 위해 지정한 기관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「의료법」에 따라 개설된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의료기관 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의원급 의료기관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의원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치과의원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한의원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),   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조산원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병원급 의료기관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치과병원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한방병원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요양병원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종합병원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「약사법」에 따라 등록된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약국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「약사법」에 따라 설립된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한국희귀의약품센터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「지역보건법」에 따른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보건소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보건의료원 및 보건지소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「농어촌 등 보건의료를 위한 특별조치법」에 따라 설치된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보건진료소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14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endParaRPr lang="ko-KR" altLang="en-US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8203" p14:dur="2000"/>
    </mc:Choice>
    <mc:Fallback>
      <p:transition spd="slow" advTm="108203"/>
    </mc:Fallback>
  </mc:AlternateContent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7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BB52B0-CEF5-4A67-ADF6-05A6F3BBEBA6}" type="slidenum">
              <a:rPr lang="ko-KR" altLang="en-US" smtClean="0"/>
              <a:t>50</a:t>
            </a:fld>
            <a:endParaRPr lang="en-US" altLang="ko-KR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738546" y="1"/>
            <a:ext cx="6786610" cy="6786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524000" y="142852"/>
            <a:ext cx="242886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5) </a:t>
            </a:r>
            <a:r>
              <a:rPr lang="ko-KR" altLang="en-US" sz="20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심사업무 절차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2285992"/>
            <a:ext cx="257173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청구명세서 접수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전산점검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인공지능전산심사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전문심사</a:t>
            </a:r>
            <a:endParaRPr lang="en-US" altLang="ko-KR">
              <a:solidFill>
                <a:srgbClr val="0000FF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0000FF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심사사후관리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18849" p14:dur="2000"/>
    </mc:Choice>
    <mc:Fallback>
      <p:transition spd="slow" advTm="218849"/>
    </mc:Fallback>
  </mc:AlternateContent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69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688B4F-BB06-4A15-971F-0CD032DD8C49}" type="slidenum">
              <a:rPr lang="ko-KR" altLang="en-US" smtClean="0"/>
              <a:t>51</a:t>
            </a:fld>
            <a:endParaRPr lang="en-US" altLang="ko-KR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09720" y="1500174"/>
            <a:ext cx="8424936" cy="467820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6) </a:t>
            </a:r>
            <a:r>
              <a:rPr lang="ko-KR" altLang="en-US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 사후관리 세부업무</a:t>
            </a: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고액진료건 청구착오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중복청구건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처방전 중복청구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약사의 진료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조제건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소멸시효 완성건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폐업일 후 진료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조제건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업무정지처분 및 폐업기관 등이 발행한 처방전 관련 약제비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부적합판정 장비 및 무허가 장비 진료건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간호관리료 등급조정에 따른 심사결정내역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중복등재인력 소속요양기관 청구내역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의사수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약사수 변경기관의 지연신고에 따른 차등수가 적용 착오 점검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출입국 의료인력에 의한 요양급여비용 청구여부 점검</a:t>
            </a:r>
          </a:p>
        </p:txBody>
      </p:sp>
    </p:spTree>
    <p:extLst>
      <p:ext uri="{BB962C8B-B14F-4D97-AF65-F5344CB8AC3E}">
        <p14:creationId xmlns:p14="http://schemas.microsoft.com/office/powerpoint/2010/main" val="2655332066"/>
      </p:ext>
    </p:extLst>
  </p:cSld>
  <p:clrMapOvr>
    <a:masterClrMapping/>
  </p:clrMapOvr>
  <mc:AlternateContent>
    <mc:Choice xmlns:p14="http://schemas.microsoft.com/office/powerpoint/2010/main" Requires="p14">
      <p:transition spd="slow" advTm="193918" p14:dur="2000"/>
    </mc:Choice>
    <mc:Fallback>
      <p:transition spd="slow" advTm="193918"/>
    </mc:Fallback>
  </mc:AlternateContent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A5E077-14B7-4815-BCBE-BC1DDF48A603}" type="slidenum">
              <a:rPr lang="ko-KR" altLang="en-US" smtClean="0"/>
              <a:t>52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50" y="1494849"/>
            <a:ext cx="8643968" cy="51706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  <a:defRPr/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요양급여의 적정성 평가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  <a:buAutoNum type="arabicParenR"/>
              <a:defRPr/>
            </a:pP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요양기관이 가입자 또는 피부양자에게 요양급여 즉 진찰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검사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약제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치료재료의 지급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처치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수술 기타의 치료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en-US" sz="2200" spc="-160"/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재활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입원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간호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이송의 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sz="2200" spc="-160">
                <a:solidFill>
                  <a:srgbClr val="0000FF"/>
                </a:solidFill>
              </a:rPr>
              <a:t>·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약학적 타당성과 비용효과성에 대하여 평가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하는 것</a:t>
            </a:r>
          </a:p>
          <a:p>
            <a:pPr marL="457200" indent="-457200" algn="just">
              <a:spcAft>
                <a:spcPct val="0"/>
              </a:spcAft>
              <a:defRPr/>
            </a:pPr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관련 고시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요양급여의 적정성 평가 및 요양급여 비용의 가감지급 기준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2001-50</a:t>
            </a:r>
            <a:r>
              <a:rPr lang="ko-KR" altLang="en-US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호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b="0" spc="-16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제정고시 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평가의 일반원칙</a:t>
            </a: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요양기관 종별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진료과목별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소재지역별 또는 진료형태 등을 감안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220">
                <a:latin typeface="휴먼모음T" pitchFamily="18" charset="-127"/>
                <a:ea typeface="휴먼모음T" pitchFamily="18" charset="-127"/>
              </a:rPr>
              <a:t>요양급여의 제공여건이 유사하거나 동질적인 요양기관별로 평가군을 분류하여 실시</a:t>
            </a:r>
            <a:endParaRPr lang="en-US" altLang="ko-KR" sz="2200" b="0" spc="-220">
              <a:latin typeface="휴먼모음T" pitchFamily="18" charset="-127"/>
              <a:ea typeface="휴먼모음T" pitchFamily="18" charset="-127"/>
            </a:endParaRPr>
          </a:p>
          <a:p>
            <a:pPr marL="468000" indent="-324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객관적이고 전문적인 방법으로 실시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평가계획의 수립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보건복지부장관의 승인을 얻어 시행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68000" indent="-324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평가계획을 평가실시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월 이전에 요양기관 관련기관이 사전에 알 수 있도록 공개</a:t>
            </a:r>
            <a:endParaRPr lang="en-US" altLang="ko-KR" sz="2200" b="0" spc="-2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63" y="714375"/>
            <a:ext cx="7643812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 업무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9663" p14:dur="2000"/>
    </mc:Choice>
    <mc:Fallback>
      <p:transition spd="slow" advTm="189663"/>
    </mc:Fallback>
  </mc:AlternateContent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9616" y="714375"/>
            <a:ext cx="7494984" cy="533400"/>
          </a:xfrm>
        </p:spPr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절 업무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11F1C4-DD8F-4E58-8FC8-EB8CF7D7AA08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1666844" y="1428737"/>
            <a:ext cx="8786874" cy="5324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5)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평가대상 선정 및 평가기준</a:t>
            </a: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평가대상 선정시 우선순위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전체 요양급여에서 차지하는 빈도나 비용의 비중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약학적 중요성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사회적 관심의 정도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평가실시로 기대되는 개선효과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평가용이성</a:t>
            </a:r>
            <a:endParaRPr lang="en-US" altLang="ko-KR" sz="2200" b="0" spc="-20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평가기준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표준화 및 계량화의 가능성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기존의 임상진료지침이나 진료지표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최신 의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약학적 전문지식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비용효과 등 경제성 지표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6)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평가방법 및 평가결과의 적용 등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심평원은 요양기관에 필요한 자료제출 요구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 err="1">
                <a:latin typeface="휴먼모음T" pitchFamily="18" charset="-127"/>
                <a:ea typeface="휴먼모음T" pitchFamily="18" charset="-127"/>
              </a:rPr>
              <a:t>불응시 등급조정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평가결과를 요양기관에 통보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평가결과의 중요사항은 의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spc="-160" err="1">
                <a:latin typeface="휴먼모음T" pitchFamily="18" charset="-127"/>
                <a:ea typeface="휴먼모음T" pitchFamily="18" charset="-127"/>
              </a:rPr>
              <a:t>약단체 및 국민건강보험공단에 통보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457200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가감지급 적용시 공단에 통보하는 평가결과에 요양기관별 가감지급금액을 포함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7)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가감지급금액 범위 등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100" b="0" spc="-160">
                <a:latin typeface="휴먼모음T" pitchFamily="18" charset="-127"/>
                <a:ea typeface="휴먼모음T" pitchFamily="18" charset="-127"/>
              </a:rPr>
              <a:t>평가결과의 적용시 가감지급 금액의 범위는 평가대상 요양기관의 전년도 심사결정 공단부담액의 </a:t>
            </a:r>
            <a:r>
              <a:rPr lang="en-US" altLang="ko-KR" sz="21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1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1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100" b="0" spc="-160">
                <a:latin typeface="휴먼모음T" pitchFamily="18" charset="-127"/>
                <a:ea typeface="휴먼모음T" pitchFamily="18" charset="-127"/>
              </a:rPr>
              <a:t>의 범위에서 정함</a:t>
            </a:r>
            <a:r>
              <a:rPr lang="en-US" altLang="ko-KR" sz="21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57200" indent="-360000" algn="just">
              <a:buFont typeface="+mj-ea"/>
              <a:buAutoNum type="circleNumDbPlain"/>
            </a:pPr>
            <a:r>
              <a:rPr lang="ko-KR" altLang="en-US" sz="2100" b="0" spc="-160">
                <a:latin typeface="휴먼모음T" pitchFamily="18" charset="-127"/>
                <a:ea typeface="휴먼모음T" pitchFamily="18" charset="-127"/>
              </a:rPr>
              <a:t>평가등급 또는 평가점수가 향상되거나 상위등급을 </a:t>
            </a:r>
            <a:r>
              <a:rPr lang="en-US" altLang="ko-KR" sz="2100" b="0" spc="-16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100" b="0" spc="-160" err="1">
                <a:latin typeface="휴먼모음T" pitchFamily="18" charset="-127"/>
                <a:ea typeface="휴먼모음T" pitchFamily="18" charset="-127"/>
              </a:rPr>
              <a:t>년이상 유지한 경우에도 가산 지급할 수 있음</a:t>
            </a:r>
            <a:r>
              <a:rPr lang="en-US" altLang="ko-KR" sz="21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1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29806" p14:dur="2000"/>
    </mc:Choice>
    <mc:Fallback>
      <p:transition spd="slow" advTm="129806"/>
    </mc:Fallback>
  </mc:AlternateContent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1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5347DCB-8A16-4EDE-BFCA-0B62CAD37719}" type="slidenum">
              <a:rPr lang="ko-KR" altLang="en-US" smtClean="0"/>
              <a:t>54</a:t>
            </a:fld>
            <a:endParaRPr lang="en-US" altLang="ko-KR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2" y="764704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400">
                <a:ea typeface="굴림" charset="-127"/>
              </a:rPr>
              <a:t>제</a:t>
            </a:r>
            <a:r>
              <a:rPr lang="en-US" altLang="ko-KR" sz="2400">
                <a:ea typeface="굴림" charset="-127"/>
              </a:rPr>
              <a:t>3</a:t>
            </a:r>
            <a:r>
              <a:rPr lang="ko-KR" altLang="en-US" sz="2400">
                <a:ea typeface="굴림" charset="-127"/>
              </a:rPr>
              <a:t>절 조직구성 및 운영</a:t>
            </a:r>
            <a:endParaRPr lang="en-US" altLang="ko-KR" sz="2400">
              <a:ea typeface="굴림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40A445-C31C-4EBD-B502-17717194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117"/>
      </p:ext>
    </p:extLst>
  </p:cSld>
  <p:clrMapOvr>
    <a:masterClrMapping/>
  </p:clrMapOvr>
  <mc:AlternateContent>
    <mc:Choice xmlns:p14="http://schemas.microsoft.com/office/powerpoint/2010/main" Requires="p14">
      <p:transition spd="slow" advTm="53529" p14:dur="2000"/>
    </mc:Choice>
    <mc:Fallback>
      <p:transition spd="slow" advTm="53529"/>
    </mc:Fallback>
  </mc:AlternateContent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714375"/>
            <a:ext cx="7315200" cy="533400"/>
          </a:xfrm>
        </p:spPr>
        <p:txBody>
          <a:bodyPr/>
          <a:lstStyle/>
          <a:p>
            <a:pPr eaLnBrk="1" hangingPunct="1"/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 조직구성 및 운영</a:t>
            </a:r>
            <a:endParaRPr lang="en-US" altLang="ko-KR">
              <a:ea typeface="굴림" charset="-127"/>
            </a:endParaRPr>
          </a:p>
        </p:txBody>
      </p:sp>
      <p:sp>
        <p:nvSpPr>
          <p:cNvPr id="36866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D988D99-910A-4354-82C1-C600037E9138}" type="slidenum">
              <a:rPr lang="ko-KR" altLang="en-US" smtClean="0"/>
              <a:t>55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50" y="1500189"/>
            <a:ext cx="8572500" cy="507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임원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원장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이사 </a:t>
            </a:r>
            <a:r>
              <a:rPr lang="en-US" altLang="ko-KR" sz="2200" b="0" u="sng" spc="-160"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200" b="0" u="sng" spc="-160"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및 감사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인을 둠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원장</a:t>
            </a:r>
            <a:r>
              <a:rPr lang="en-US" altLang="ko-KR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복지부장관 제청</a:t>
            </a:r>
            <a:r>
              <a:rPr lang="en-US" altLang="ko-KR" sz="20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0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및 감사</a:t>
            </a:r>
            <a:r>
              <a:rPr lang="en-US" altLang="ko-KR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기재부장관 제청</a:t>
            </a:r>
            <a:r>
              <a:rPr lang="en-US" altLang="ko-KR" sz="2000" b="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는</a:t>
            </a:r>
            <a:r>
              <a:rPr lang="ko-KR" altLang="en-US" sz="24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u="sng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대통령이 임명함</a:t>
            </a:r>
            <a:r>
              <a:rPr lang="en-US" altLang="ko-KR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 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원장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이사 중 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명 및 감사는 상임으로 함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 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상임이사는 원장이 임명</a:t>
            </a:r>
            <a:endParaRPr lang="en-US" altLang="ko-KR" sz="2200" b="0" spc="-16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비상임이사는 ①공단이 추천하는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의약관계단체가 추천하는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노동조합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‧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사용자단체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‧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소비자단체 및 농어업인단체가 추천하는 각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 등 총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명과 대통령령으로 정하는 바에 따라 추천한 관계 공무원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명을 보건복지부장관이 임명</a:t>
            </a:r>
          </a:p>
          <a:p>
            <a:pPr marL="358775" lvl="1" indent="-457200" algn="just">
              <a:spcAft>
                <a:spcPts val="600"/>
              </a:spcAft>
            </a:pPr>
            <a:r>
              <a:rPr lang="en-US" altLang="ko-KR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6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진료심사평가위원회</a:t>
            </a:r>
            <a:endParaRPr lang="ko-KR" altLang="en-US" sz="2400" spc="-160"/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구성</a:t>
            </a:r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위원장을 포함한 </a:t>
            </a:r>
            <a:r>
              <a:rPr lang="en-US" altLang="ko-KR" sz="2200" b="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200" b="0" u="sng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이내의 상근심사위원과 </a:t>
            </a:r>
            <a:r>
              <a:rPr lang="en-US" altLang="ko-KR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1,000</a:t>
            </a:r>
            <a:r>
              <a:rPr lang="ko-KR" altLang="en-US" sz="22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명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이내의 비상근심사위원으로 구성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진료과목별 분과위원회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를 둠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위원의 자격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 임원의 결격사유에 해당되지 아니하는 자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의사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치과의사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한의사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약사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대학교수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보건의약 또는 건강보험관련 전문가 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8522" p14:dur="2000"/>
    </mc:Choice>
    <mc:Fallback>
      <p:transition spd="slow" advTm="208522"/>
    </mc:Fallback>
  </mc:AlternateContent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913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A019B4B-B785-4EB1-8CE7-AB1B3F3513E4}" type="slidenum">
              <a:rPr lang="ko-KR" altLang="en-US" smtClean="0"/>
              <a:t>56</a:t>
            </a:fld>
            <a:endParaRPr lang="en-US" altLang="ko-KR"/>
          </a:p>
        </p:txBody>
      </p:sp>
      <p:sp>
        <p:nvSpPr>
          <p:cNvPr id="38914" name="Rectangle 6"/>
          <p:cNvSpPr>
            <a:spLocks noChangeArrowheads="1"/>
          </p:cNvSpPr>
          <p:nvPr/>
        </p:nvSpPr>
        <p:spPr bwMode="auto">
          <a:xfrm>
            <a:off x="1738282" y="1428736"/>
            <a:ext cx="8643998" cy="46782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ts val="600"/>
              </a:spcAft>
            </a:pPr>
            <a:r>
              <a:rPr lang="en-US" altLang="ko-KR" sz="24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심사위원의 임명 및 위촉</a:t>
            </a:r>
            <a:endParaRPr lang="en-US" altLang="ko-KR" sz="2400" b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58775" lvl="1" indent="-457200" algn="just">
              <a:spcAft>
                <a:spcPts val="300"/>
              </a:spcAft>
            </a:pPr>
            <a:r>
              <a:rPr lang="en-US" altLang="ko-KR" sz="2400" b="0" spc="-15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(1) </a:t>
            </a:r>
            <a:r>
              <a:rPr lang="ko-KR" altLang="en-US" sz="2400" b="0" spc="-15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임명 및 임기</a:t>
            </a:r>
            <a:endParaRPr lang="en-US" altLang="ko-KR" sz="2400" b="0" spc="-150">
              <a:solidFill>
                <a:srgbClr val="C00000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상근심사위원은 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심사평가원의 원장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이 ①공개경쟁의 방법에 의하여 선발된 자를 임명하거나 ②공단 또는 의약계 단체에서 추천한 자중에서 임명</a:t>
            </a:r>
            <a:endParaRPr lang="en-US" altLang="ko-KR" sz="2400" b="0" spc="-17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비상근심사위원은 심사평가원의 원장이 관련 의약분야별 전문학회 또는 의약계 단체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소비자 단체 및 심사평가원 이사회가 추천한 자중에서 위촉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심사위원의 임기는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년으로 하되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연임할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58775" lvl="1" indent="-457200" algn="just">
              <a:spcAft>
                <a:spcPts val="300"/>
              </a:spcAft>
            </a:pPr>
            <a:r>
              <a:rPr lang="en-US" altLang="ko-KR" sz="2400" b="0" spc="-15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(2) </a:t>
            </a:r>
            <a:r>
              <a:rPr lang="ko-KR" altLang="en-US" sz="2400" b="0" spc="-15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해임</a:t>
            </a:r>
            <a:r>
              <a:rPr lang="en-US" altLang="ko-KR" sz="2400" b="0" spc="-15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·</a:t>
            </a:r>
            <a:r>
              <a:rPr lang="ko-KR" altLang="en-US" sz="2400" b="0" spc="-150" err="1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해촉</a:t>
            </a:r>
            <a:endParaRPr lang="en-US" altLang="ko-KR" sz="2400" b="0" spc="-150">
              <a:solidFill>
                <a:srgbClr val="C00000"/>
              </a:solidFill>
              <a:latin typeface="HY수평선B" pitchFamily="18" charset="-127"/>
              <a:ea typeface="HY수평선B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① 신체상 또는 정신상의 장애로 직무를 수행할 수 없다고 인정되는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② 직무상의 의무를 위반하거나 직무를 게을리한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③ 고의 또는 중대한 과실로 심사평가원에 손실이 생기게 한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④ 직무여부와 관계없이 품위를 손상하는 행위를 한 경우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>
                <a:ea typeface="굴림" charset="-127"/>
              </a:rPr>
              <a:t>제</a:t>
            </a:r>
            <a:r>
              <a:rPr lang="en-US" altLang="ko-KR" sz="2400">
                <a:ea typeface="굴림" charset="-127"/>
              </a:rPr>
              <a:t>3</a:t>
            </a:r>
            <a:r>
              <a:rPr lang="ko-KR" altLang="en-US" sz="2400">
                <a:ea typeface="굴림" charset="-127"/>
              </a:rPr>
              <a:t>절 조직구성 및 운영</a:t>
            </a:r>
            <a:endParaRPr lang="en-US" altLang="ko-KR" sz="2400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4087" p14:dur="2000"/>
    </mc:Choice>
    <mc:Fallback>
      <p:transition spd="slow" advTm="84087"/>
    </mc:Fallback>
  </mc:AlternateContent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61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970C7F-9121-4DDD-9B88-FDBD326D63F2}" type="slidenum">
              <a:rPr lang="ko-KR" altLang="en-US" smtClean="0"/>
              <a:t>57</a:t>
            </a:fld>
            <a:endParaRPr lang="en-US" altLang="ko-KR"/>
          </a:p>
        </p:txBody>
      </p:sp>
      <p:sp>
        <p:nvSpPr>
          <p:cNvPr id="40962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52937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200" b="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위원장</a:t>
            </a:r>
            <a:endParaRPr lang="en-US" altLang="ko-KR" sz="2200" b="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심사위원회에는 위원장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인을 두며 심사위원회의 위원장은 심평원 원장이 임명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ct val="0"/>
              </a:spcAft>
            </a:pPr>
            <a:r>
              <a:rPr lang="en-US" altLang="ko-KR" sz="22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5) </a:t>
            </a:r>
            <a:r>
              <a:rPr lang="ko-KR" altLang="en-US" sz="22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회의 및 보수 등</a:t>
            </a:r>
            <a:endParaRPr lang="en-US" altLang="ko-KR" sz="2200" b="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심사위원회와 진료과목별 분과위원회의 회의는 재적위원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1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이상의 요구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심평원 원장 또는 위원장의 요구가 있는 때 소집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회의는 재적위원 과반수의 출석으로 개의하고 출석위원 과반수의 찬성으로 의결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58775" lvl="1" indent="-457200" algn="just">
              <a:spcAft>
                <a:spcPts val="300"/>
              </a:spcAft>
            </a:pPr>
            <a:r>
              <a:rPr lang="en-US" altLang="ko-KR" sz="22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2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자금의 조달 등</a:t>
            </a:r>
            <a:endParaRPr lang="en-US" altLang="ko-KR" sz="2200" b="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심사평가원의 업무를 수행하기 위하여 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공단으로부터 부담금을 징수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또한 급여비용의 심사 또는 의료의 적정성 평가에 관한 업무를 위탁 받은 때에는 위탁자로부터 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수수료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를 받을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부담금은 복지부장관이 승인한 심사평가원의 예산에 계상된 금액으로 하되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공단의 전전년도 보험료 수입의 </a:t>
            </a:r>
            <a:r>
              <a:rPr lang="en-US" altLang="ko-KR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천분의 </a:t>
            </a:r>
            <a:r>
              <a:rPr lang="en-US" altLang="ko-KR" sz="22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을 초과할 수 없음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수수료는 심사평가원의 원장이 업무를 위탁한 자와 계약으로 정하는 금액으로 하되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의료급여비용심사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관한 비용은 복지부장관이 정하는 바에 의함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>
                <a:ea typeface="굴림" charset="-127"/>
              </a:rPr>
              <a:t>제</a:t>
            </a:r>
            <a:r>
              <a:rPr lang="en-US" altLang="ko-KR" sz="2400">
                <a:ea typeface="굴림" charset="-127"/>
              </a:rPr>
              <a:t>3</a:t>
            </a:r>
            <a:r>
              <a:rPr lang="ko-KR" altLang="en-US" sz="2400">
                <a:ea typeface="굴림" charset="-127"/>
              </a:rPr>
              <a:t>절 조직구성 및 운영</a:t>
            </a:r>
            <a:endParaRPr lang="en-US" altLang="ko-KR" sz="2400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02623" p14:dur="2000"/>
    </mc:Choice>
    <mc:Fallback>
      <p:transition spd="slow" advTm="402623"/>
    </mc:Fallback>
  </mc:AlternateContent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58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95604" y="2819400"/>
            <a:ext cx="7267596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637" p14:dur="2000"/>
    </mc:Choice>
    <mc:Fallback>
      <p:transition spd="slow" advTm="8637"/>
    </mc:Fallback>
  </mc:AlternateContent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59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238612" y="435769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381488" y="5715016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7217" p14:dur="2000"/>
    </mc:Choice>
    <mc:Fallback>
      <p:transition spd="slow" advTm="7217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28737"/>
            <a:ext cx="8640960" cy="4898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3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3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요양기관 제외 의료기관 등</a:t>
            </a:r>
            <a:endParaRPr lang="en-US" altLang="ko-KR" sz="23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>
                <a:latin typeface="휴먼모음T" pitchFamily="18" charset="-127"/>
                <a:ea typeface="휴먼모음T" pitchFamily="18" charset="-127"/>
              </a:rPr>
              <a:t>①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「의료법」제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35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조의 규정에 의하여 설립된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부속의료기관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300" b="0" i="1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제외신청 해야</a:t>
            </a:r>
            <a:endParaRPr lang="en-US" altLang="ko-KR" sz="2300" b="0" i="1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②「사회복지사업법」제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34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조의 규정에 의한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사회복지시설에 수용된 자의 진료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를 주된 목적으로 개설한 의료기관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사회복지관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부랑인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노숙인 등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300" b="0" i="1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제외신청 해야</a:t>
            </a:r>
            <a:endParaRPr lang="en-US" altLang="ko-KR" sz="2300" b="0" i="1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20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③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가입자 또는 피부양자에게 본인부담액을 받지아니하거나 경감하여 받는 등의 방법으로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유인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하거나 이와 관련하여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과잉진료행위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를 하거나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부당하게 많은 진료비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를 요구하는 행위로 </a:t>
            </a:r>
            <a:r>
              <a:rPr lang="ko-KR" altLang="en-US" sz="23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 등을 받은 의료기관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제외기간은 </a:t>
            </a:r>
            <a:r>
              <a:rPr lang="en-US" altLang="ko-KR" sz="2300" b="0" u="sng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u="sng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이하</a:t>
            </a:r>
            <a:endParaRPr lang="en-US" altLang="ko-KR" sz="2300" b="0" u="sng" spc="-2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업무정지 또는 과징금처분을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년 동안에 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회 이상 받은 의료기관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의료법 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66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조에 따른 </a:t>
            </a:r>
            <a:r>
              <a:rPr lang="ko-KR" altLang="en-US" sz="2300" b="0" u="sng" spc="-150">
                <a:latin typeface="휴먼모음T" pitchFamily="18" charset="-127"/>
                <a:ea typeface="휴먼모음T" pitchFamily="18" charset="-127"/>
              </a:rPr>
              <a:t>면허자격정지처분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품위손상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진료기록부허위작성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서류 위변조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의료광고위반 등등</a:t>
            </a:r>
            <a:r>
              <a:rPr lang="en-US" altLang="ko-KR" sz="20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…)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을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년 동안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회 이상 받은 의료인이 개설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운영하는 의료기관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ts val="20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④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절차가 진행중이거나 업무정지처분을 받은 요양기관의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개설자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 개설한 의료기관 또는 약국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업무정지처분이 끝나는 날까지 제외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5390" p14:dur="2000"/>
    </mc:Choice>
    <mc:Fallback>
      <p:transition spd="slow" advTm="145390"/>
    </mc:Fallback>
  </mc:AlternateContent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60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343400" y="2983707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err="1">
                <a:solidFill>
                  <a:srgbClr val="000000"/>
                </a:solidFill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16088" p14:dur="2000"/>
    </mc:Choice>
    <mc:Fallback>
      <p:transition spd="slow" advTm="16088"/>
    </mc:Fallback>
  </mc:AlternateContent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61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52596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보험료의 개요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보험료징수 및 산정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직장가입자 보험료 부과체게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지역가입자 보험료 부과체계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보험료와 건강보험 재정</a:t>
            </a:r>
            <a:endParaRPr lang="en-US" altLang="ko-KR" sz="2800" b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28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절 보험료 관련 이행사항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738414" y="714356"/>
            <a:ext cx="7072362" cy="523220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10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 보험료</a:t>
            </a:r>
            <a:endParaRPr lang="en-US" altLang="ko-KR" sz="280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4659" p14:dur="2000"/>
    </mc:Choice>
    <mc:Fallback>
      <p:transition spd="slow" advTm="44659"/>
    </mc:Fallback>
  </mc:AlternateContent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484784"/>
            <a:ext cx="8640960" cy="49090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보험료의 의의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보험료의 정의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보험료란 보험자인 공단이 가입자 및 피부양자의 보험급여 실시에 필요한 재원을 마련하기 위하여 가입자와 사용자 등으로부터 징수하는 금액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보험료의 특성 ① 공공성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② 각자의 경제적 능력에 따라 공평하게 부담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③ 공동부담의 원칙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④ 부과방식은 법규에 의해 결정되고 공권력에 의해 강제적으로 징수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⑤ 납부한 보험료의 크기에 비례하는 보험급여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반대급부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 청구할 수 없음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보험료 징수는 ①근로자인 직장가입자의 보험료납부의무자인 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사용자</a:t>
            </a:r>
            <a:r>
              <a:rPr lang="en-US" altLang="ko-KR" sz="2400" b="0" spc="-180">
                <a:latin typeface="휴먼모음T" pitchFamily="18" charset="-127"/>
                <a:ea typeface="휴먼모음T" pitchFamily="18" charset="-127"/>
              </a:rPr>
              <a:t>, ②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공무원</a:t>
            </a:r>
            <a:r>
              <a:rPr lang="en-US" sz="2400" spc="-180"/>
              <a:t> ·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교직원인 직장가입자의 보험료납부 의무자인 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en-US" sz="2400" spc="-180">
                <a:solidFill>
                  <a:srgbClr val="FF0000"/>
                </a:solidFill>
              </a:rPr>
              <a:t>·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지방자치단체</a:t>
            </a:r>
            <a:r>
              <a:rPr lang="en-US" sz="2400" spc="-180">
                <a:solidFill>
                  <a:srgbClr val="FF0000"/>
                </a:solidFill>
              </a:rPr>
              <a:t>·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사립학교</a:t>
            </a:r>
            <a:r>
              <a:rPr lang="en-US" altLang="ko-KR" sz="2400" b="0" spc="-180">
                <a:latin typeface="휴먼모음T" pitchFamily="18" charset="-127"/>
                <a:ea typeface="휴먼모음T" pitchFamily="18" charset="-127"/>
              </a:rPr>
              <a:t>, ③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지역가입자의 보험료납부 의무자인 </a:t>
            </a:r>
            <a:r>
              <a:rPr lang="ko-KR" altLang="en-US" sz="2400" b="0" spc="-18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세대주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 등으로부터 징수</a:t>
            </a:r>
            <a:endParaRPr lang="en-US" altLang="ko-KR" sz="2400" b="0" spc="-18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는 예산의 범위안에서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지역가입자의 보험료 일부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부담할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1533" p14:dur="2000"/>
    </mc:Choice>
    <mc:Fallback>
      <p:transition spd="slow" advTm="201533"/>
    </mc:Fallback>
  </mc:AlternateContent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528" y="1571612"/>
            <a:ext cx="8429684" cy="47551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보험료 부과원칙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건강보험은 단기보험이므로 적립방식이 아닌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연도별 부과방식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사용       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보험료는 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재정수지가 균형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을 이루도록 부과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부담자의 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경제적 부담능력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에 맞추어 부과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보험료율의 결정방식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err="1">
                <a:latin typeface="휴먼모음T" pitchFamily="18" charset="-127"/>
                <a:ea typeface="휴먼모음T" pitchFamily="18" charset="-127"/>
              </a:rPr>
              <a:t>보험료율은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각자가 부담해야 할 보험료액을 결정하기 위하여 각자의 기준금액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예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승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하는 요율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요율의 크기는 보험자의 수지상등의 원칙에 따라 보험자의 보험급여를 충당할 수 있는 범위 내에서 결정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ko-KR" altLang="en-US" sz="2400" b="0" spc="-14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8277" p14:dur="2000"/>
    </mc:Choice>
    <mc:Fallback>
      <p:transition spd="slow" advTm="118277"/>
    </mc:Fallback>
  </mc:AlternateContent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9416" y="1571612"/>
            <a:ext cx="10585176" cy="46166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부과의 상한선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보수기준보험료는 개인별로 보험료 납부액에 큰 차이가 발생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많은 국가들이 상한선을 정함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이는 일정액에 도달하는 임금이나 소득까지만 보험료를 내고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상한선을 넘는 소득에 대해서는 보험료를 지불할 필요가 없음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의미함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상한선을 정하는 이유</a:t>
            </a:r>
            <a:r>
              <a:rPr lang="en-US" altLang="ko-KR" sz="2400" b="0" spc="-15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보험료와 급여자격이 서로 어느 정도 일치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상한선을 정하지 않으면 소득이 높은 사람은 그들이 받을 수 있을 것으로 예상되는 급여보다 훨씬 더 많은 보험료를 내야 하므로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형평성의 문제가 발생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보험체계에 저항 발생 </a:t>
            </a:r>
            <a:endParaRPr lang="en-US" altLang="ko-KR" sz="2400" b="0" spc="-15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우리나라 건강보험도 지역가입자의 경우 명목적으로 상한선이 설정되어 있고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직장가입자에 대해서도 상한선을 설정하고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2022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년도 상한액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직장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지역 동일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365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하한선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직장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19,500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지역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14,650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보험료의 개요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64937" p14:dur="2000"/>
    </mc:Choice>
    <mc:Fallback>
      <p:transition spd="slow" advTm="164937"/>
    </mc:Fallback>
  </mc:AlternateContent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59496" y="2204864"/>
            <a:ext cx="9073008" cy="3354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보험료징수</a:t>
            </a:r>
            <a:endParaRPr lang="en-US" altLang="ko-KR" sz="240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직장가입자는 </a:t>
            </a:r>
            <a:r>
              <a:rPr lang="ko-KR" altLang="en-US" sz="280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보수월액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에 </a:t>
            </a:r>
            <a:r>
              <a:rPr lang="ko-KR" altLang="en-US" sz="2800" b="0" spc="-19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보험료율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6.99%/</a:t>
            </a:r>
            <a:r>
              <a:rPr lang="en-US" altLang="ko-KR" sz="24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3.495%</a:t>
            </a:r>
            <a:r>
              <a:rPr lang="ko-KR" altLang="en-US" sz="24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본인부담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100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en-US" altLang="ko-KR" sz="2800" b="0" spc="-19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을 곱하여 얻은 금액</a:t>
            </a:r>
            <a:r>
              <a:rPr lang="en-US" altLang="ko-KR" sz="2800" b="0" spc="-190">
                <a:latin typeface="휴먼모음T" pitchFamily="18" charset="-127"/>
                <a:ea typeface="휴먼모음T" pitchFamily="18" charset="-127"/>
              </a:rPr>
              <a:t>+ 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일정소득 초과시 </a:t>
            </a:r>
            <a:r>
              <a:rPr lang="ko-KR" altLang="en-US" sz="280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소득월액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(3,400</a:t>
            </a:r>
            <a:r>
              <a:rPr lang="ko-KR" altLang="en-US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만원 초과 금액</a:t>
            </a:r>
            <a:r>
              <a:rPr lang="en-US" altLang="ko-KR" sz="240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에 보험료율 곱한 금액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본인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이 모두 부담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지역가입자의 월별 보험료액은 </a:t>
            </a:r>
            <a:r>
              <a:rPr lang="ko-KR" altLang="en-US" sz="28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세대단위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로 산정하되</a:t>
            </a:r>
            <a:r>
              <a:rPr lang="en-US" altLang="ko-KR" sz="2800" b="0" spc="-19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지역가입자가 속한 세대의 월별 보험료액은 보험료부과점수에 </a:t>
            </a:r>
            <a:r>
              <a:rPr lang="ko-KR" altLang="en-US" sz="2800" b="0" spc="-19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보험료부과 점수당 금액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(2022</a:t>
            </a: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b="0" spc="-19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205.3</a:t>
            </a:r>
            <a:r>
              <a:rPr lang="en-US" altLang="ko-KR" sz="2400" b="0" spc="-19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800" b="0" spc="-190">
                <a:latin typeface="휴먼모음T" pitchFamily="18" charset="-127"/>
                <a:ea typeface="휴먼모음T" pitchFamily="18" charset="-127"/>
              </a:rPr>
              <a:t>을 곱한 금액</a:t>
            </a:r>
            <a:endParaRPr lang="en-US" altLang="ko-KR" sz="2800" b="0" spc="-19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 징수 및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1195" p14:dur="2000"/>
    </mc:Choice>
    <mc:Fallback>
      <p:transition spd="slow" advTm="181195"/>
    </mc:Fallback>
  </mc:AlternateContent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27448" y="1412777"/>
            <a:ext cx="10354399" cy="4770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산정방식</a:t>
            </a:r>
            <a:endParaRPr lang="en-US" altLang="ko-KR" sz="240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ts val="600"/>
              </a:spcAft>
              <a:buAutoNum type="arabicParenR"/>
            </a:pP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직장가입자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가입자 개인별로 산정되고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부과는 사업장 단위임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직장가입자의 보험료는 </a:t>
            </a:r>
            <a:r>
              <a:rPr lang="ko-KR" altLang="en-US" sz="24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보수월액</a:t>
            </a: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에 일정한 </a:t>
            </a:r>
            <a:r>
              <a:rPr lang="ko-KR" altLang="en-US" sz="2400" b="0" spc="-20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보험료율</a:t>
            </a:r>
            <a:r>
              <a:rPr lang="ko-KR" altLang="en-US" sz="2400" b="0" spc="-200" err="1">
                <a:latin typeface="휴먼모음T" pitchFamily="18" charset="-127"/>
                <a:ea typeface="휴먼모음T" pitchFamily="18" charset="-127"/>
              </a:rPr>
              <a:t>을 곱하여 산정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(2012.9.1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부터 일정금액 초과 소득월액에 대해서도 부과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연 종합소득</a:t>
            </a:r>
            <a:r>
              <a:rPr lang="en-US" altLang="ko-KR" sz="200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이자</a:t>
            </a:r>
            <a:r>
              <a:rPr lang="en-US" altLang="ko-KR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배당</a:t>
            </a:r>
            <a:r>
              <a:rPr lang="en-US" altLang="ko-KR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사업소득 등</a:t>
            </a:r>
            <a:r>
              <a:rPr lang="en-US" altLang="ko-KR" sz="200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spc="-20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3,4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00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 초과액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*</a:t>
            </a:r>
            <a:r>
              <a:rPr lang="ko-KR" altLang="en-US" sz="2200" spc="-20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보험료율</a:t>
            </a:r>
            <a:r>
              <a:rPr lang="en-US" altLang="ko-KR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= </a:t>
            </a:r>
            <a:r>
              <a:rPr lang="ko-KR" altLang="en-US" sz="2200" spc="-20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전액부담</a:t>
            </a:r>
            <a:r>
              <a:rPr lang="en-US" altLang="ko-KR" spc="-2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1600" spc="-20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직장가입자가 받는 보수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국민건강보험법 시행령 제</a:t>
            </a:r>
            <a:r>
              <a:rPr lang="en-US" altLang="ko-KR" sz="24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33</a:t>
            </a:r>
            <a:r>
              <a:rPr lang="ko-KR" altLang="en-US" sz="24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보수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봉급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급료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보수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세비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임금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상여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수당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직급보조비 등</a:t>
            </a:r>
            <a:endParaRPr lang="en-US" altLang="ko-KR" sz="20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         (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퇴직금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현상금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 err="1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번역료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원고료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비과세근로소득은 제외</a:t>
            </a:r>
            <a:r>
              <a:rPr lang="en-US" altLang="ko-KR" sz="20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0" lvl="1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지역가입자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지역가입자의 월별 보험료액은 세대단위로 산정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지역가입자가 속한 세대의 월별 보험료액은 산정된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보험료부과점수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보험료부과 점수당 금액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을 곱하여 산정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 부과점수는 지역가입자의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</a:t>
            </a:r>
            <a:r>
              <a:rPr lang="en-US" sz="2400" spc="-150">
                <a:solidFill>
                  <a:srgbClr val="0000FF"/>
                </a:solidFill>
              </a:rPr>
              <a:t>·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재산 및 자동차에 </a:t>
            </a:r>
            <a:r>
              <a:rPr lang="ko-KR" altLang="en-US" sz="2400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부과하는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점수를 </a:t>
            </a:r>
            <a:r>
              <a:rPr lang="ko-KR" altLang="en-US" sz="2400" b="0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합하여 산정함</a:t>
            </a:r>
            <a:endParaRPr lang="en-US" altLang="ko-KR" sz="2400" b="0" spc="-15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 징수 및 산정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9292" p14:dur="2000"/>
    </mc:Choice>
    <mc:Fallback>
      <p:transition spd="slow" advTm="209292"/>
    </mc:Fallback>
  </mc:AlternateContent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55440" y="1571613"/>
            <a:ext cx="10225136" cy="48013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360000" algn="just">
              <a:spcAft>
                <a:spcPts val="600"/>
              </a:spcAft>
              <a:buAutoNum type="arabicPeriod"/>
            </a:pP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보수월액</a:t>
            </a:r>
            <a:endParaRPr lang="en-US" altLang="ko-KR" sz="240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직장가입자의 보수월액은 직장가입자가 지급받는 보수를 기준으로 산정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직장가입자에 대한 보험료는 매년 산정된 보수월액으로 보험료를 부과하고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u="sng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다음 연도에 확정되는 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당해 연도의 보수의 총액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을 기준으로 영 제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39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조의 규정에 의하여 보수월액을 다시 산정하여 정산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보험료 적용기간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매년 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월부터 다음해 </a:t>
            </a: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월까지</a:t>
            </a: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90">
                <a:latin typeface="휴먼모음T" pitchFamily="18" charset="-127"/>
                <a:ea typeface="휴먼모음T" pitchFamily="18" charset="-127"/>
              </a:rPr>
              <a:t>보수월액이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28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 미만인 경우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28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최고는 전전년도 평균보수월액의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배 금액으로 함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.(99,249,040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2018.7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월 이전 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7,810</a:t>
            </a:r>
            <a:r>
              <a:rPr lang="ko-KR" altLang="en-US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200" b="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200" b="0" spc="-19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ko-KR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이상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의 사업장에서 보수를 받고 있을 시 각 사업장 보수를 기준으로 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각각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보수월액 결정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252000" algn="just"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22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    </a:t>
            </a:r>
            <a:endParaRPr lang="en-US" altLang="ko-KR" sz="20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직장가입자 보험료 부과체계</a:t>
            </a:r>
            <a:endParaRPr lang="ko-KR" altLang="en-US">
              <a:ea typeface="굴림" charset="-127"/>
            </a:endParaRPr>
          </a:p>
        </p:txBody>
      </p:sp>
    </p:spTree>
    <p:custDataLst>
      <p:tags r:id="rId3"/>
    </p:custDataLst>
  </p:cSld>
  <p:clrMapOvr>
    <a:masterClrMapping/>
  </p:clrMapOvr>
  <mc:AlternateContent>
    <mc:Choice xmlns:p14="http://schemas.microsoft.com/office/powerpoint/2010/main" Requires="p14">
      <p:transition spd="slow" advTm="147129" p14:dur="2000"/>
    </mc:Choice>
    <mc:Fallback>
      <p:transition spd="slow" advTm="14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5159896" y="6453337"/>
            <a:ext cx="2133600" cy="244475"/>
          </a:xfrm>
        </p:spPr>
        <p:txBody>
          <a:bodyPr/>
          <a:lstStyle/>
          <a:p>
            <a:fld id="{582BE6EB-9785-4AFE-9EF7-9ABFD83F5E25}" type="slidenum">
              <a:rPr lang="ko-KR" altLang="en-US" smtClean="0"/>
              <a:t>68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1055440" y="1484784"/>
            <a:ext cx="10153128" cy="50860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ko-KR" sz="2400" b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400" b="0" spc="-15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소득월액</a:t>
            </a:r>
          </a:p>
          <a:p>
            <a:pPr marL="360000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2012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일부터는 기존의 보수월액에 보험료율을 곱하여 직장가입자의 보험료를 산정함과 동시에 </a:t>
            </a:r>
            <a:r>
              <a:rPr lang="ko-KR" altLang="en-US" sz="2400" b="0" u="sng" spc="-160">
                <a:latin typeface="휴먼모음T" pitchFamily="18" charset="-127"/>
                <a:ea typeface="휴먼모음T" pitchFamily="18" charset="-127"/>
              </a:rPr>
              <a:t>보수월액의 산정에 포함된 보수를 제외한 직장가입자의 소득</a:t>
            </a:r>
            <a:r>
              <a:rPr lang="en-US" altLang="ko-KR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보수 외 소득</a:t>
            </a:r>
            <a:r>
              <a:rPr lang="en-US" altLang="ko-KR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 대통령령으로 정하는 금액</a:t>
            </a:r>
            <a:r>
              <a:rPr lang="en-US" altLang="ko-KR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(3,400</a:t>
            </a:r>
            <a:r>
              <a:rPr lang="ko-KR" altLang="en-US" sz="20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을 초과하는 경우 보수외 소득을 기준으로 하여 소득월액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초과금액을 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12</a:t>
            </a:r>
            <a:r>
              <a:rPr lang="ko-KR" altLang="en-US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로 나누어 산정하고 산정된 금액에 보험료율을 곱한후 전액을 본인이 부담</a:t>
            </a:r>
            <a:r>
              <a:rPr lang="en-US" altLang="ko-KR" sz="20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을 추가적으로 산정하도록 하고 있음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2012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월부터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근로소득을 제외한 </a:t>
            </a:r>
            <a:r>
              <a:rPr lang="ko-KR" altLang="en-US" sz="2400" b="0" u="sng" spc="-150">
                <a:latin typeface="휴먼모음T" pitchFamily="18" charset="-127"/>
                <a:ea typeface="휴먼모음T" pitchFamily="18" charset="-127"/>
              </a:rPr>
              <a:t>연간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종합소득이 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3,400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넘는 경우 직장가입자라도 종합소득에 건강보험료를 부과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또 직장가입자의 피부양자라도 연금소득이나 근로</a:t>
            </a:r>
            <a:r>
              <a:rPr lang="en-US" altLang="ko-KR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·</a:t>
            </a:r>
            <a:r>
              <a:rPr lang="ko-KR" altLang="en-US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기타소득이 </a:t>
            </a:r>
            <a:r>
              <a:rPr lang="en-US" altLang="ko-KR" sz="2400" u="sng" spc="-20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3,400</a:t>
            </a:r>
            <a:r>
              <a:rPr lang="ko-KR" altLang="en-US" sz="2400" u="sng" spc="-20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만원</a:t>
            </a:r>
            <a:r>
              <a:rPr lang="ko-KR" altLang="en-US" sz="24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을 넘으면 피부양자 자격이 박탈되고 지역가입자로 전환된 보험료를 내야 함</a:t>
            </a:r>
            <a:r>
              <a:rPr lang="en-US" altLang="ko-KR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(2013</a:t>
            </a:r>
            <a:r>
              <a:rPr lang="ko-KR" altLang="en-US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년 </a:t>
            </a:r>
            <a:r>
              <a:rPr lang="en-US" altLang="ko-KR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8</a:t>
            </a:r>
            <a:r>
              <a:rPr lang="ko-KR" altLang="en-US" sz="200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월부터 시행</a:t>
            </a:r>
            <a:r>
              <a:rPr lang="en-US" altLang="ko-KR" sz="2000" b="0" u="sng" spc="-200">
                <a:solidFill>
                  <a:srgbClr val="0000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 </a:t>
            </a:r>
          </a:p>
          <a:p>
            <a:pPr marL="360000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종합소득은 이자소득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배당소득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부동산소득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사업소득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근로소득 기타 소득을 합산한 것</a:t>
            </a:r>
          </a:p>
        </p:txBody>
      </p:sp>
      <p:sp>
        <p:nvSpPr>
          <p:cNvPr id="5" name="Rectangle 2050"/>
          <p:cNvSpPr txBox="1">
            <a:spLocks noChangeArrowheads="1"/>
          </p:cNvSpPr>
          <p:nvPr/>
        </p:nvSpPr>
        <p:spPr>
          <a:xfrm>
            <a:off x="2595538" y="714356"/>
            <a:ext cx="7643866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4572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9144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13716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18288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직장가입자 보험료 부과체계</a:t>
            </a:r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309682"/>
      </p:ext>
    </p:extLst>
  </p:cSld>
  <p:clrMapOvr>
    <a:masterClrMapping/>
  </p:clrMapOvr>
  <mc:AlternateContent>
    <mc:Choice xmlns:p14="http://schemas.microsoft.com/office/powerpoint/2010/main" Requires="p14">
      <p:transition spd="slow" advTm="119661" p14:dur="2000"/>
    </mc:Choice>
    <mc:Fallback>
      <p:transition spd="slow" advTm="119661"/>
    </mc:Fallback>
  </mc:AlternateContent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69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6"/>
            <a:ext cx="8572560" cy="11849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  <a:buAutoNum type="arabicPeriod"/>
            </a:pP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부과점수 산정기준</a:t>
            </a:r>
            <a:r>
              <a:rPr lang="en-US" altLang="ko-KR" sz="22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ko-KR" altLang="en-US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보험료적용</a:t>
            </a:r>
            <a:r>
              <a:rPr lang="en-US" altLang="ko-KR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(11</a:t>
            </a:r>
            <a:r>
              <a:rPr lang="ko-KR" altLang="en-US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월말</a:t>
            </a:r>
            <a:r>
              <a:rPr lang="en-US" altLang="ko-KR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~10</a:t>
            </a:r>
            <a:r>
              <a:rPr lang="ko-KR" altLang="en-US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월말</a:t>
            </a:r>
            <a:r>
              <a:rPr lang="en-US" altLang="ko-KR" sz="20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pPr marL="360000" lvl="1" indent="-360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보험료부과는 세대당으로 이루어지며 지역가입자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 err="1">
                <a:latin typeface="휴먼모음T" pitchFamily="18" charset="-127"/>
                <a:ea typeface="휴먼모음T" pitchFamily="18" charset="-127"/>
              </a:rPr>
              <a:t>세대원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소득</a:t>
            </a:r>
            <a:r>
              <a:rPr lang="en-US" altLang="ko-KR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재산 및 자동차에 </a:t>
            </a:r>
            <a:r>
              <a:rPr lang="ko-KR" altLang="en-US" sz="2200" u="sng" spc="-150">
                <a:solidFill>
                  <a:srgbClr val="000066"/>
                </a:solidFill>
                <a:latin typeface="휴먼모음T" pitchFamily="18" charset="-127"/>
                <a:ea typeface="휴먼모음T" pitchFamily="18" charset="-127"/>
              </a:rPr>
              <a:t>부과되는</a:t>
            </a:r>
            <a:r>
              <a:rPr lang="ko-KR" altLang="en-US" sz="22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점수를 </a:t>
            </a:r>
            <a:r>
              <a:rPr lang="ko-KR" altLang="en-US" sz="2200" b="0" u="sng" spc="-15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합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하여 산정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 sz="3600">
                <a:ea typeface="굴림" charset="-127"/>
              </a:rPr>
              <a:t>제</a:t>
            </a:r>
            <a:r>
              <a:rPr lang="en-US" altLang="ko-KR" sz="3600">
                <a:ea typeface="굴림" charset="-127"/>
              </a:rPr>
              <a:t>4</a:t>
            </a:r>
            <a:r>
              <a:rPr lang="ko-KR" altLang="en-US" sz="3600">
                <a:ea typeface="굴림" charset="-127"/>
              </a:rPr>
              <a:t>절</a:t>
            </a:r>
            <a:r>
              <a:rPr lang="ko-KR" altLang="en-US" sz="3600"/>
              <a:t> 지역가입자 보험료 부과체계</a:t>
            </a:r>
            <a:endParaRPr lang="ko-KR" altLang="en-US" sz="3600">
              <a:ea typeface="굴림" charset="-127"/>
            </a:endParaRPr>
          </a:p>
        </p:txBody>
      </p:sp>
      <p:pic>
        <p:nvPicPr>
          <p:cNvPr id="4098" name="Picture 2" descr="C:\Documents and Settings\문상식\바탕 화면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44" y="2509355"/>
            <a:ext cx="6408712" cy="407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 bwMode="auto">
          <a:xfrm>
            <a:off x="2423593" y="5949280"/>
            <a:ext cx="561405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2423592" y="5661248"/>
            <a:ext cx="1872208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spd="slow" advTm="163401" p14:dur="2000"/>
    </mc:Choice>
    <mc:Fallback>
      <p:transition spd="slow" advTm="16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1158" y="1428736"/>
            <a:ext cx="8391306" cy="49859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요양급여의 거부금지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요양기관은 정당한 이유 없이 요양급여를 거부하지 못하며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요양비명세서 또는 요양의 내역을 기재한 영수증을 요양을 받은 자에 교부해야 하고 이를 위반할 때는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만원 이하의 벌금에 처함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상급종합병원 및 전문요양기관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요양급여를 효율적으로 하기 위하여 필요한 경우 시설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인력 및 진료과목 등 보건복지부령이 정하는 기준에 해당하는 요양기관을 전문요양기관으로 인정할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전문요양기관으로 인정된 요양기관 또는 의료법상 상급종합병원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종합전문요양기관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대하여는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요양급여절차 및 요양급여비용을 다른 요양기관과 달리 할 수 있음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요양기관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0768" p14:dur="2000"/>
    </mc:Choice>
    <mc:Fallback>
      <p:transition spd="slow" advTm="110768"/>
    </mc:Fallback>
  </mc:AlternateContent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70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520" y="1382085"/>
            <a:ext cx="8572560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부과 및 징수율</a:t>
            </a: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620688"/>
            <a:ext cx="7643866" cy="627068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19376A-A3EC-4BD0-B98F-04D7823D6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382084"/>
            <a:ext cx="11521280" cy="4927235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7004" p14:dur="2000"/>
    </mc:Choice>
    <mc:Fallback>
      <p:transition spd="slow" advTm="37004"/>
    </mc:Fallback>
  </mc:AlternateContent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71</a:t>
            </a:fld>
            <a:endParaRPr lang="en-US" altLang="ko-KR"/>
          </a:p>
        </p:txBody>
      </p:sp>
      <p:sp>
        <p:nvSpPr>
          <p:cNvPr id="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81158" y="1500175"/>
            <a:ext cx="8463314" cy="50321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300"/>
              </a:spcAft>
            </a:pPr>
            <a:r>
              <a:rPr lang="en-US" altLang="ko-KR" sz="2400" spc="-14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4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보험료율</a:t>
            </a:r>
            <a:endParaRPr lang="en-US" altLang="ko-KR" sz="2400" spc="-14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직장가입자의 보험료는 사업장별로 부과되며 사용주가 보험료 납부 책임</a:t>
            </a:r>
            <a:endParaRPr lang="en-US" altLang="ko-KR" sz="2200" b="0" spc="-140">
              <a:latin typeface="휴먼모음T" pitchFamily="18" charset="-127"/>
              <a:ea typeface="휴먼모음T" pitchFamily="18" charset="-127"/>
            </a:endParaRP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건강보험통합이전 직장의료보험은 보험료율을 인하 조정하여 피보험자의 부담을 경감시켰으나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조합재정이 어려워짐에 따라 보험료율이 증가함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 spc="-140" err="1">
                <a:latin typeface="휴먼모음T" pitchFamily="18" charset="-127"/>
                <a:ea typeface="휴먼모음T" pitchFamily="18" charset="-127"/>
              </a:rPr>
              <a:t>통합이후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, 2000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월부터는 직장가입자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2.8%, 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공무원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․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교직원은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3.4%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를 부과하였으며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2001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월부터는 직장 및 공</a:t>
            </a:r>
            <a:r>
              <a:rPr lang="en-US" sz="2200" spc="-140">
                <a:solidFill>
                  <a:srgbClr val="0000FF"/>
                </a:solidFill>
              </a:rPr>
              <a:t>·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교가입자 모두 보험료율을 </a:t>
            </a:r>
            <a:r>
              <a:rPr lang="en-US" altLang="ko-KR" sz="2200" b="0" spc="-140">
                <a:latin typeface="휴먼모음T" pitchFamily="18" charset="-127"/>
                <a:ea typeface="휴먼모음T" pitchFamily="18" charset="-127"/>
              </a:rPr>
              <a:t>3.4%</a:t>
            </a:r>
            <a:r>
              <a:rPr lang="ko-KR" altLang="en-US" sz="2200" b="0" spc="-140">
                <a:latin typeface="휴먼모음T" pitchFamily="18" charset="-127"/>
                <a:ea typeface="휴먼모음T" pitchFamily="18" charset="-127"/>
              </a:rPr>
              <a:t>로 일원화하여 부과</a:t>
            </a:r>
            <a:endParaRPr lang="en-US" altLang="ko-KR" sz="2200" b="0" spc="-140">
              <a:latin typeface="휴먼모음T" pitchFamily="18" charset="-127"/>
              <a:ea typeface="휴먼모음T" pitchFamily="18" charset="-127"/>
            </a:endParaRP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이후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2002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3.63%, 2003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3.94%, 2004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4.21%, 2005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4.31%, 2006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4.48%, 2007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4.77%,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2008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5.08%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로 인상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, 2009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년도는 세계경제 악화 및 국내여건의 변화로 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2008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년도와 동일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. 2010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(5.33), 2011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(5.64%), 2012</a:t>
            </a:r>
            <a:r>
              <a:rPr lang="ko-KR" altLang="en-US" b="0" spc="-100"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en-US" altLang="ko-KR" b="0" spc="-100">
                <a:latin typeface="휴먼모음T" pitchFamily="18" charset="-127"/>
                <a:ea typeface="휴먼모음T" pitchFamily="18" charset="-127"/>
              </a:rPr>
              <a:t>(5.80%)</a:t>
            </a:r>
          </a:p>
          <a:p>
            <a:pPr marL="360000" lvl="1" indent="-288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200" b="0">
                <a:latin typeface="휴먼모음T" pitchFamily="18" charset="-127"/>
                <a:ea typeface="휴먼모음T" pitchFamily="18" charset="-127"/>
              </a:rPr>
              <a:t>보험료 부담주체의 분담비율을 보면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직장 및 공무원은 근로자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공무원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와 사용자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정부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가 각각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50%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씩 부담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사립학교 교원은 교원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50%,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학교경영자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30%, 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en-US" sz="2200">
                <a:solidFill>
                  <a:srgbClr val="0000FF"/>
                </a:solidFill>
              </a:rPr>
              <a:t>·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지방자치단체단체가 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  <a:r>
              <a:rPr lang="ko-KR" altLang="en-US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씩 부담</a:t>
            </a:r>
            <a:r>
              <a:rPr lang="en-US" altLang="ko-KR" sz="2200" b="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lang="ko-KR" altLang="en-US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사립학교 직원 </a:t>
            </a:r>
            <a:r>
              <a:rPr lang="en-US" altLang="ko-KR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50%, </a:t>
            </a:r>
            <a:r>
              <a:rPr lang="ko-KR" altLang="en-US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학교경영자 </a:t>
            </a:r>
            <a:r>
              <a:rPr lang="en-US" altLang="ko-KR" sz="2200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50%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국가지원 폐지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-2014</a:t>
            </a:r>
            <a:r>
              <a:rPr lang="ko-KR" altLang="en-US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월부터</a:t>
            </a:r>
            <a:r>
              <a:rPr lang="en-US" altLang="ko-KR" b="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u="sng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294568"/>
      </p:ext>
    </p:extLst>
  </p:cSld>
  <p:clrMapOvr>
    <a:masterClrMapping/>
  </p:clrMapOvr>
  <mc:AlternateContent>
    <mc:Choice xmlns:p14="http://schemas.microsoft.com/office/powerpoint/2010/main" Requires="p14">
      <p:transition spd="slow" advTm="113441" p14:dur="2000"/>
    </mc:Choice>
    <mc:Fallback>
      <p:transition spd="slow" advTm="113441"/>
    </mc:Fallback>
  </mc:AlternateContent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72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703512" y="1500174"/>
            <a:ext cx="8712968" cy="51244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건강보험재정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개요</a:t>
            </a:r>
            <a:endParaRPr lang="en-US" altLang="ko-KR" sz="240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건강보험이 안정적으로 운영되기 위해서는 보험재정의 수입과 지출이 균형을 이루어야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보험재정은 이전까지는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227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지역의료보험조합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공무원 및 사립학교 교직원의료보험관리공단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142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직장의료보험조합으로 각각 운영하였으나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1998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 국민의료보험관리공단 출범으로 지역의료보험이 하나의 재정으로 통합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2000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일에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139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개의 직장의료보험조합을 통합하여 단일보험자인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국민건강보험공단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출범하였으며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보험재정은 지역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공무원 및 교직원 보험재정별로 구분</a:t>
            </a:r>
            <a:r>
              <a:rPr lang="en-US" sz="2400" spc="-150">
                <a:solidFill>
                  <a:srgbClr val="0000FF"/>
                </a:solidFill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계리하여 운영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국민건강보험법에 따라 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2001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70">
                <a:latin typeface="휴먼모음T" pitchFamily="18" charset="-127"/>
                <a:ea typeface="휴먼모음T" pitchFamily="18" charset="-127"/>
              </a:rPr>
              <a:t>일에는 직장보험재정과 공무원 및 교직원 보험재정을 통합하고</a:t>
            </a:r>
            <a:r>
              <a:rPr lang="en-US" altLang="ko-KR" sz="2400" b="0" spc="-17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2003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월 </a:t>
            </a:r>
            <a:r>
              <a:rPr lang="en-US" altLang="ko-KR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7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일에는 보험재정이 완전 통합</a:t>
            </a:r>
            <a:endParaRPr lang="ko-KR" altLang="en-US" sz="2400" spc="-17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5657" p14:dur="2000"/>
    </mc:Choice>
    <mc:Fallback>
      <p:transition spd="slow" advTm="195657"/>
    </mc:Fallback>
  </mc:AlternateContent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73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881158" y="1500174"/>
            <a:ext cx="8358246" cy="36471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건강보험재정 현황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재정통합후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 건강보험재정파탄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(2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4,088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억원의 당기적자가 발생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): 5.31.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재정안정대책 추진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누적된 적자구조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의약분업의 시행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수가인상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2003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년에는 처음으로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조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794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억원의 당기흑자 실현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년부터 본격 추진된 암 등 중증질환에 대한 급여확대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6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세 미만 아동의 본인부담금면제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입원환자 식대의 보험급여화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노인인구 증가 및 의료기술의 발달 등으로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2006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년도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747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억원의 당기 적자 기록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이후 적자와 흑자 번갈아 운영</a:t>
            </a:r>
            <a:endParaRPr lang="ko-KR" altLang="en-US" sz="240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5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보험료와 건강보험 재정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3561" p14:dur="2000"/>
    </mc:Choice>
    <mc:Fallback>
      <p:transition spd="slow" advTm="143561"/>
    </mc:Fallback>
  </mc:AlternateContent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42BBDDA1-31CD-4515-A033-1552D9D15C19}" type="slidenum">
              <a:rPr lang="ko-KR" altLang="en-US"/>
              <a:t>74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775520" y="1412777"/>
            <a:ext cx="8358246" cy="9079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부담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직장가입자</a:t>
            </a:r>
            <a:r>
              <a:rPr lang="en-US" altLang="ko-KR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400" err="1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보험료율 </a:t>
            </a:r>
            <a:r>
              <a:rPr lang="en-US" altLang="ko-KR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: 2022</a:t>
            </a:r>
            <a:r>
              <a:rPr lang="ko-KR" altLang="en-US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년 </a:t>
            </a:r>
            <a:r>
              <a:rPr lang="en-US" altLang="ko-KR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6.99%)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47528" y="4581128"/>
            <a:ext cx="8535322" cy="2154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지역가입자 </a:t>
            </a:r>
            <a:r>
              <a:rPr lang="en-US" altLang="ko-KR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점수당 금액 </a:t>
            </a:r>
            <a:r>
              <a:rPr lang="en-US" altLang="ko-KR" sz="24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en-US" altLang="ko-KR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2022</a:t>
            </a:r>
            <a:r>
              <a:rPr lang="ko-KR" altLang="en-US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년 </a:t>
            </a:r>
            <a:r>
              <a:rPr lang="en-US" altLang="ko-KR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205.3</a:t>
            </a:r>
            <a:r>
              <a:rPr lang="ko-KR" altLang="en-US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원</a:t>
            </a:r>
            <a:r>
              <a:rPr lang="en-US" altLang="ko-KR" sz="2400" spc="-19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400">
              <a:solidFill>
                <a:srgbClr val="C00000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지역가입자의 보험료는 그 가입자가 속한 세대의 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지역가입자 전원이 연대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하여</a:t>
            </a:r>
            <a:r>
              <a:rPr lang="ko-KR" altLang="en-US" sz="2400" b="0" spc="-14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부담</a:t>
            </a:r>
            <a:endParaRPr lang="en-US" altLang="ko-KR" sz="2400" b="0" spc="-140">
              <a:latin typeface="휴먼모음T" pitchFamily="18" charset="-127"/>
              <a:ea typeface="휴먼모음T" pitchFamily="18" charset="-127"/>
            </a:endParaRPr>
          </a:p>
          <a:p>
            <a:pPr marL="432000" lvl="1" indent="-288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지역가입자의 보험료는 </a:t>
            </a:r>
            <a:r>
              <a:rPr lang="ko-KR" altLang="en-US" sz="2400" b="0" spc="-14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정액제</a:t>
            </a:r>
            <a:r>
              <a:rPr lang="ko-KR" altLang="en-US" sz="2400" b="0" spc="-140">
                <a:latin typeface="휴먼모음T" pitchFamily="18" charset="-127"/>
                <a:ea typeface="휴먼모음T" pitchFamily="18" charset="-127"/>
              </a:rPr>
              <a:t>이며 보험료부과점수에 지역보험료부과점수당 단가를 곱하여 보험료로 납부</a:t>
            </a:r>
            <a:endParaRPr lang="ko-KR" altLang="en-US" sz="2400" spc="-14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146" name="Picture 2" descr="d:\Users\hywoman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3639" y="2315782"/>
            <a:ext cx="7323137" cy="23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112022" p14:dur="2000"/>
    </mc:Choice>
    <mc:Fallback>
      <p:transition spd="slow" advTm="112022"/>
    </mc:Fallback>
  </mc:AlternateContent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75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2620" y="1643050"/>
            <a:ext cx="8606760" cy="497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보험료납부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직장가입자</a:t>
            </a:r>
            <a:r>
              <a:rPr lang="en-US" altLang="ko-KR" sz="24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사용자가 납부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지역가입자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가입자가 속한 세대의 지역가입자 전원이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연대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하여 납부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대통령령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으로 정하는 기준에 해당하는 미성년자는 납부의무를 부담하지 아니함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가입자 </a:t>
            </a:r>
            <a:r>
              <a:rPr lang="en-US" altLang="ko-KR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인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에게 행한 고지 또는 독촉은 당해 세대의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지역가입자 모두에게 효력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 있는 것으로 봄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납부기한</a:t>
            </a:r>
            <a:endParaRPr lang="en-US" altLang="ko-KR" sz="2400" b="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 납부의무가 있는 자는 가입자에 대한 해당 월의 보험료를 그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다음달 </a:t>
            </a:r>
            <a:r>
              <a:rPr lang="en-US" altLang="ko-KR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까지 납부하여야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다만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직장가입자의 소득월액 보험료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지역가입자의 보험료는 </a:t>
            </a:r>
            <a:r>
              <a:rPr lang="ko-KR" altLang="en-US" sz="2400" b="0" spc="-15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분기별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로 납부할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08543" p14:dur="2000"/>
    </mc:Choice>
    <mc:Fallback>
      <p:transition spd="slow" advTm="108543"/>
    </mc:Fallback>
  </mc:AlternateContent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76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5520" y="1500174"/>
            <a:ext cx="8568952" cy="47551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면제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직장가입자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 다음에 해당되는 때에는 당해 가입자의 보험료를 면제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210"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r>
              <a:rPr lang="en-US" altLang="ko-KR" sz="2000" b="0" spc="-21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1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국내에 거주하는 피부양자가 없는 경우 면제</a:t>
            </a:r>
            <a:r>
              <a:rPr lang="en-US" altLang="ko-KR" sz="2000" b="0" spc="-21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병역법에 따른 현역병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전환복무된 사람 및 군간부후보생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밖에 이에 준하는 시설에 수용되어 있는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지역가입자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가 다음에 해당되는 때에는 그 가입자가 속한 세대의 보험료를 산정함에 있어서 그 가입자의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보험료부과점수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를 제외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국외에서 업무에 종사하고 있는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병역법의 규정에 따른 현역병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지원에 의하지 아니하고 임용된 하사 포함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전환복무된 사람 및 군간부후보생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540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교도소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그밖에 이에 준하는 시설에 수용되어 있는 경우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80865" p14:dur="2000"/>
    </mc:Choice>
    <mc:Fallback>
      <p:transition spd="slow" advTm="180865"/>
    </mc:Fallback>
  </mc:AlternateContent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77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5520" y="1412776"/>
            <a:ext cx="8607330" cy="43858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5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경감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360000" algn="just">
              <a:spcAft>
                <a:spcPts val="1200"/>
              </a:spcAft>
              <a:buAutoNum type="arabicParenR"/>
            </a:pP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lvl="1" indent="-360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산정된 보험료 납부의무의 일부를 감면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일부 면제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시키는 것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다음의 가입자 또는 그 가입자가 속한 세대의 보험료의 일부를 경감할 수 있음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섬</a:t>
            </a:r>
            <a:r>
              <a:rPr lang="en-US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벽지</a:t>
            </a:r>
            <a:r>
              <a:rPr lang="en-US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농어촌 등 대통령령이 정하는 지역에 거주하는 사람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세 이상인 사람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/55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세이상 여자 단독세대 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장애인복지법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따라 등록한 장애인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국가유공자 등 예우 및 지원에 관한 법률</a:t>
            </a:r>
            <a:r>
              <a:rPr lang="ko-KR" altLang="en-US" sz="2400" b="0" spc="-150">
                <a:latin typeface="한컴 소망 B" pitchFamily="18" charset="-127"/>
                <a:ea typeface="한컴 소망 B" pitchFamily="18" charset="-127"/>
              </a:rPr>
              <a:t>」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규정에 따른 국가유공자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휴직자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96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밖에 생활이 어렵거나 천재지변 등의 사유로 보험료의 경감이 필요하다고 보건복지부장관이 정하여 고시하는 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47520" p14:dur="2000"/>
    </mc:Choice>
    <mc:Fallback>
      <p:transition spd="slow" advTm="147520"/>
    </mc:Fallback>
  </mc:AlternateContent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5520" y="1604788"/>
            <a:ext cx="8496944" cy="4565352"/>
          </a:xfrm>
        </p:spPr>
        <p:txBody>
          <a:bodyPr wrap="square" anchor="ctr" anchorCtr="0">
            <a:sp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altLang="ko-KR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보험료 경감 적용방법</a:t>
            </a: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보험료 경감액은 가입자 또는 세대별 보험료액의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50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err="1">
                <a:latin typeface="휴먼모음T" pitchFamily="18" charset="-127"/>
                <a:ea typeface="휴먼모음T" pitchFamily="18" charset="-127"/>
              </a:rPr>
              <a:t>육아휴직자는 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60%</a:t>
            </a:r>
            <a:r>
              <a:rPr lang="en-US" altLang="ko-KR" sz="2000" b="0" spc="-15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이내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(1)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섬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벽지지역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50%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(2)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농어촌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22%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농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어업 종사자 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28%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추가 감면</a:t>
            </a:r>
            <a:r>
              <a:rPr lang="en-US" altLang="ko-KR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400" b="0" spc="-15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(3)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 이용 제한지역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군부대 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20%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(4) 65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세 이상 노인세대 등 세대경감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교재참고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(5)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재난경감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3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개월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인적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물적 동시피해시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개월 경감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(6)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휴직자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육아휴직자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넘는 금액 경감 가능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(7)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임의계속가입자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경감 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Bef>
                <a:spcPct val="0"/>
              </a:spcBef>
              <a:spcAft>
                <a:spcPts val="200"/>
              </a:spcAft>
              <a:buNone/>
            </a:pP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(8)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소득월액보험료 부과대상자의 사업장 화재 등 경감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30%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까지 경감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77EA5-6554-4DE1-9991-C2FF9598E178}" type="slidenum">
              <a:rPr lang="ko-KR" altLang="en-US" smtClean="0"/>
              <a:t>78</a:t>
            </a:fld>
            <a:endParaRPr lang="en-US" altLang="ko-K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714375"/>
            <a:ext cx="7315200" cy="533400"/>
          </a:xfrm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51800" p14:dur="2000"/>
    </mc:Choice>
    <mc:Fallback>
      <p:transition spd="slow" advTm="251800"/>
    </mc:Fallback>
  </mc:AlternateContent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79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03512" y="1484784"/>
            <a:ext cx="8784976" cy="50937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6.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보험료 독촉 및 체납처분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독촉 </a:t>
            </a:r>
            <a:r>
              <a:rPr lang="ko-KR" altLang="en-US" sz="22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 </a:t>
            </a:r>
            <a:endParaRPr lang="en-US" altLang="ko-KR" sz="22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직장가입자의 사용자가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인 이상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지역가입자의 세대가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인 이상 일때 그 중 </a:t>
            </a:r>
            <a:r>
              <a:rPr lang="en-US" altLang="ko-KR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인에게 행한 독촉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은 다른 사용자 또는 다른 지역가입자 모두에게 효력이 있음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독촉은 </a:t>
            </a:r>
            <a:r>
              <a:rPr lang="en-US" altLang="ko-KR" sz="2200" b="0" spc="-210"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일 이상 </a:t>
            </a:r>
            <a:r>
              <a:rPr lang="en-US" altLang="ko-KR" sz="2200" b="0" spc="-210">
                <a:latin typeface="휴먼모음T" pitchFamily="18" charset="-127"/>
                <a:ea typeface="휴먼모음T" pitchFamily="18" charset="-127"/>
              </a:rPr>
              <a:t>15</a:t>
            </a: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일 이내의 납부기한을 정하여 독촉장</a:t>
            </a:r>
            <a:r>
              <a:rPr lang="en-US" altLang="ko-KR" sz="2000" b="0" spc="-21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210">
                <a:latin typeface="휴먼모음T" pitchFamily="18" charset="-127"/>
                <a:ea typeface="휴먼모음T" pitchFamily="18" charset="-127"/>
              </a:rPr>
              <a:t>문서로</a:t>
            </a:r>
            <a:r>
              <a:rPr lang="en-US" altLang="ko-KR" sz="2000" b="0" spc="-21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200" b="0" spc="-210">
                <a:latin typeface="휴먼모음T" pitchFamily="18" charset="-127"/>
                <a:ea typeface="휴먼모음T" pitchFamily="18" charset="-127"/>
              </a:rPr>
              <a:t>을 발부하여야 함</a:t>
            </a:r>
            <a:r>
              <a:rPr lang="en-US" altLang="ko-KR" sz="2200" b="0" spc="-21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체납처분</a:t>
            </a:r>
            <a:endParaRPr lang="en-US" altLang="ko-KR" sz="22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체납처분이란 납부의무자의 재산에서 보험료 등의 채권을 강제적으로 실행하는 절차</a:t>
            </a:r>
            <a:endParaRPr lang="en-US" altLang="ko-KR" sz="2200" b="0" spc="-20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공단은 보험료 등 미납시 국세체납처분의 예에 의하여 이를 징수할 수 있음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체납보험료의 분할납부</a:t>
            </a:r>
            <a:endParaRPr lang="en-US" altLang="ko-KR" sz="2200" spc="-16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공단은 보험료를 </a:t>
            </a:r>
            <a:r>
              <a:rPr lang="en-US" altLang="ko-KR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회 이상 체납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한 자에게 </a:t>
            </a:r>
            <a:r>
              <a:rPr lang="ko-KR" altLang="en-US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분할납부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승인을 할 수 있음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보험료의 분할납부 승인을 받으려면 건강보험 체납보험료 분할납부신청서를 공단에 제출함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공단은 분할납부 승인을 받은 자가 정당한 사유 없이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200" b="0" spc="-16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회 이상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그 승인된 보험료를 납부하지 아니한 때에는 그 분할납부의 승인을 취소함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분할납부 신청을 받으면 승인을 하되 분할 납부하는 횟수는 </a:t>
            </a:r>
            <a:r>
              <a:rPr lang="en-US" altLang="ko-KR" sz="2200" b="0" spc="-16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24</a:t>
            </a:r>
            <a:r>
              <a:rPr lang="ko-KR" altLang="en-US" sz="2200" b="0" spc="-160">
                <a:solidFill>
                  <a:srgbClr val="CC0000"/>
                </a:solidFill>
                <a:latin typeface="휴먼모음T" pitchFamily="18" charset="-127"/>
                <a:ea typeface="휴먼모음T" pitchFamily="18" charset="-127"/>
              </a:rPr>
              <a:t>회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이내로 함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200" b="0" spc="-16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42885" p14:dur="2000"/>
    </mc:Choice>
    <mc:Fallback>
      <p:transition spd="slow" advTm="242885"/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8</a:t>
            </a:fld>
            <a:endParaRPr lang="en-US" altLang="ko-K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0483269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3266"/>
              </p:ext>
            </p:extLst>
          </p:nvPr>
        </p:nvGraphicFramePr>
        <p:xfrm>
          <a:off x="1809720" y="1500175"/>
          <a:ext cx="8501124" cy="4631055"/>
        </p:xfrm>
        <a:graphic>
          <a:graphicData uri="http://schemas.openxmlformats.org/drawingml/2006/table">
            <a:tbl>
              <a:tblPr/>
              <a:tblGrid>
                <a:gridCol w="167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7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 분 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인정기준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진료기능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필수진료과목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포함하여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이상의 진료과목을 갖추고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진료과목마다 전속하는 전문의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 이상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28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레지던트 수련병원으로 지정 받은 종합병원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8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응급의료기능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권역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전문 또는 지역응급의료센터로 지정 받은 기관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의료인수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의사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연평균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입원환자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인당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이상 </a:t>
                      </a:r>
                    </a:p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간호사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연평균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입원환자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인당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이상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설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의료법시행규칙 별표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호에 따른 중환자실 설치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 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CT, MRI, EMG, </a:t>
                      </a:r>
                      <a:r>
                        <a:rPr lang="ko-KR" altLang="en-US" sz="16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혈관조영촬영기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감마카메라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심전도기록기 각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 이상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특수의료장비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(CT, MRI)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품질관리검사기관의 검사 결과가 적합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환자구성상태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전체입원환자 중 전문진료질병군 환자 </a:t>
                      </a:r>
                      <a:r>
                        <a:rPr lang="en-US" altLang="ko-KR" sz="1600" b="1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12%(</a:t>
                      </a:r>
                      <a:r>
                        <a:rPr lang="en-US" altLang="ko-KR" sz="1800" b="1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17%</a:t>
                      </a:r>
                      <a:r>
                        <a:rPr lang="en-US" altLang="ko-KR" sz="1600" b="1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단순진료질병군 환자 </a:t>
                      </a:r>
                      <a:r>
                        <a:rPr lang="en-US" altLang="ko-KR" sz="1600" b="1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21%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8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16%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이하</a:t>
                      </a:r>
                      <a:endParaRPr lang="en-US" altLang="ko-KR" sz="1600" b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6200" marR="7620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전체 외래환자 중 “의원중점 외래질환” 환자 비율 </a:t>
                      </a: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17% </a:t>
                      </a:r>
                    </a:p>
                    <a:p>
                      <a:pPr marL="76200" marR="7620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이하</a:t>
                      </a: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신설</a:t>
                      </a:r>
                      <a:r>
                        <a:rPr lang="en-US" altLang="ko-KR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855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의료서비스 수준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76200" marR="7620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의료법 제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조에 따른 의료기관 인정 또는 조건부인정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2050"/>
          <p:cNvSpPr txBox="1">
            <a:spLocks noChangeArrowheads="1"/>
          </p:cNvSpPr>
          <p:nvPr/>
        </p:nvSpPr>
        <p:spPr>
          <a:xfrm>
            <a:off x="3071664" y="781263"/>
            <a:ext cx="6120680" cy="533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4572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9144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13716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18288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/>
              <a:t>상급종합병원 인정기준</a:t>
            </a:r>
            <a:endParaRPr lang="ko-KR" altLang="en-US" sz="2400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70152" p14:dur="2000"/>
    </mc:Choice>
    <mc:Fallback>
      <p:transition spd="slow" advTm="70152"/>
    </mc:Fallback>
  </mc:AlternateContent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80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8282" y="1428737"/>
            <a:ext cx="8715436" cy="44935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300"/>
              </a:spcAft>
            </a:pPr>
            <a:endParaRPr lang="en-US" altLang="ko-KR" sz="22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300"/>
              </a:spcAft>
            </a:pPr>
            <a:r>
              <a:rPr lang="en-US" altLang="ko-KR" sz="22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7. </a:t>
            </a:r>
            <a:r>
              <a:rPr lang="ko-KR" altLang="en-US" sz="2400" err="1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연체금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300"/>
              </a:spcAft>
            </a:pPr>
            <a:r>
              <a:rPr lang="ko-KR" altLang="en-US" sz="2300" b="0" spc="-170" err="1">
                <a:latin typeface="휴먼모음T" pitchFamily="18" charset="-127"/>
                <a:ea typeface="휴먼모음T" pitchFamily="18" charset="-127"/>
              </a:rPr>
              <a:t>연체금이란 보험료와 부당이득금을 납부기한까지 납부하지 아니한 때 고지금액에 가산하여 징수하는 금액</a:t>
            </a:r>
            <a:endParaRPr lang="en-US" altLang="ko-KR" sz="2300" b="0" spc="-170">
              <a:latin typeface="휴먼모음T" pitchFamily="18" charset="-127"/>
              <a:ea typeface="휴먼모음T" pitchFamily="18" charset="-127"/>
            </a:endParaRPr>
          </a:p>
          <a:p>
            <a:pPr marL="324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공단은 보험료 등의 납부의무자가 </a:t>
            </a:r>
            <a:r>
              <a:rPr lang="ko-KR" altLang="en-US" sz="2300" b="0" u="sng" spc="-17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납부기한까지 미납시 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그 납부기한이 경과한 날부터 매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일이 경과할때 마다 체납된 보험료 등의 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3000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분</a:t>
            </a:r>
            <a:r>
              <a:rPr lang="ko-KR" altLang="en-US" sz="2300" u="sng" spc="-17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z="2300" u="sng" spc="-17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에 해당하는 금액을 가산한 연체금을 징수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천분의 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를 넘지 못함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24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210">
                <a:latin typeface="휴먼모음T" pitchFamily="18" charset="-127"/>
                <a:ea typeface="휴먼모음T" pitchFamily="18" charset="-127"/>
              </a:rPr>
              <a:t>천재</a:t>
            </a:r>
            <a:r>
              <a:rPr lang="en-US" sz="2300" spc="-210">
                <a:solidFill>
                  <a:srgbClr val="0000FF"/>
                </a:solidFill>
              </a:rPr>
              <a:t>·</a:t>
            </a:r>
            <a:r>
              <a:rPr lang="ko-KR" altLang="en-US" sz="2300" b="0" spc="-210">
                <a:latin typeface="휴먼모음T" pitchFamily="18" charset="-127"/>
                <a:ea typeface="휴먼모음T" pitchFamily="18" charset="-127"/>
              </a:rPr>
              <a:t>지변 기타 다음 사유가 있는 경우 연체금을 징수하지 않을 수 있음</a:t>
            </a:r>
            <a:endParaRPr lang="en-US" altLang="ko-KR" sz="2300" b="0" spc="-210">
              <a:latin typeface="휴먼모음T" pitchFamily="18" charset="-127"/>
              <a:ea typeface="휴먼모음T" pitchFamily="18" charset="-127"/>
            </a:endParaRP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 전쟁 또는 사변으로 인한 체납의 경우</a:t>
            </a:r>
            <a:endParaRPr lang="en-US" altLang="ko-KR" sz="2300" b="0" spc="-170">
              <a:latin typeface="휴먼모음T" pitchFamily="18" charset="-127"/>
              <a:ea typeface="휴먼모음T" pitchFamily="18" charset="-127"/>
            </a:endParaRP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 연체금의 금액이 공단의 정관이 정한 금액 이하인 경우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(2</a:t>
            </a: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천원 미만</a:t>
            </a:r>
            <a:r>
              <a:rPr lang="en-US" altLang="ko-KR" sz="2300" b="0" spc="-17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 사업장</a:t>
            </a:r>
            <a:r>
              <a:rPr lang="en-US" altLang="ko-KR" sz="23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사립학교의 폐업</a:t>
            </a:r>
            <a:r>
              <a:rPr lang="en-US" sz="2300" spc="-200">
                <a:solidFill>
                  <a:srgbClr val="0000FF"/>
                </a:solidFill>
              </a:rPr>
              <a:t>·</a:t>
            </a:r>
            <a:r>
              <a:rPr lang="ko-KR" altLang="en-US" sz="2300" b="0" spc="-200">
                <a:latin typeface="휴먼모음T" pitchFamily="18" charset="-127"/>
                <a:ea typeface="휴먼모음T" pitchFamily="18" charset="-127"/>
              </a:rPr>
              <a:t>폐쇄 또는 폐교로 체납액을 징수할 수 없는 경우</a:t>
            </a:r>
            <a:endParaRPr lang="en-US" altLang="ko-KR" sz="2300" b="0" spc="-200">
              <a:latin typeface="휴먼모음T" pitchFamily="18" charset="-127"/>
              <a:ea typeface="휴먼모음T" pitchFamily="18" charset="-127"/>
            </a:endParaRPr>
          </a:p>
          <a:p>
            <a:pPr marL="504000" lvl="1" indent="-252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70">
                <a:latin typeface="휴먼모음T" pitchFamily="18" charset="-127"/>
                <a:ea typeface="휴먼모음T" pitchFamily="18" charset="-127"/>
              </a:rPr>
              <a:t> 기타 연체금을 징수하기 곤란한 부득이한 사유가 있다고 인정하는 경우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59331" p14:dur="2000"/>
    </mc:Choice>
    <mc:Fallback>
      <p:transition spd="slow" advTm="259331"/>
    </mc:Fallback>
  </mc:AlternateContent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7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C4474063-5CEF-459A-A598-D6A1A395FDCC}" type="slidenum">
              <a:rPr lang="ko-KR" altLang="en-US"/>
              <a:t>81</a:t>
            </a:fld>
            <a:endParaRPr lang="en-US" altLang="ko-KR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6</a:t>
            </a:r>
            <a:r>
              <a:rPr lang="ko-KR" altLang="en-US">
                <a:ea typeface="굴림" charset="-127"/>
              </a:rPr>
              <a:t>절 보험료 관련 이행사항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03512" y="1500175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8.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결손처분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50" b="0" spc="-200">
                <a:latin typeface="휴먼모음T" pitchFamily="18" charset="-127"/>
                <a:ea typeface="휴먼모음T" pitchFamily="18" charset="-127"/>
              </a:rPr>
              <a:t>결손처분은 납부의무자가 경제적 능력이 없어 공단의 채권을 실현할 수 없을 경우 이를 방치하면 </a:t>
            </a:r>
            <a:r>
              <a:rPr lang="ko-KR" altLang="en-US" sz="2350" b="0" spc="-200">
                <a:solidFill>
                  <a:srgbClr val="3333FF"/>
                </a:solidFill>
                <a:latin typeface="휴먼모음T" pitchFamily="18" charset="-127"/>
                <a:ea typeface="휴먼모음T" pitchFamily="18" charset="-127"/>
              </a:rPr>
              <a:t>행정비용이 증가하기 </a:t>
            </a:r>
            <a:r>
              <a:rPr lang="ko-KR" altLang="en-US" sz="2350" b="0" spc="-200">
                <a:latin typeface="휴먼모음T" pitchFamily="18" charset="-127"/>
                <a:ea typeface="휴먼모음T" pitchFamily="18" charset="-127"/>
              </a:rPr>
              <a:t>때문에 이를 신속히 처리하는 것</a:t>
            </a:r>
            <a:r>
              <a:rPr lang="en-US" altLang="ko-KR" sz="2350" b="0" spc="-20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공단은 다음 각 항의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해당하는 사유가 있는 때에는 </a:t>
            </a: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재정운영위원회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의 의결을 얻어 보험료 등을 결손 처분할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612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체납처분이 끝나고 체납액에 충당될 배분금액이 그 체납액에 미치지 못하는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해당 권리에 대한 소멸시효가 완성된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612000" lvl="1" indent="-36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그 밖에 징수할 가능성이 없다고 인정되는 경우로서 대통령령으로 정하는 경우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1800"/>
              </a:spcAft>
              <a:buFont typeface="Wingdings" pitchFamily="2" charset="2"/>
              <a:buChar char="§"/>
            </a:pPr>
            <a:r>
              <a:rPr lang="ko-KR" altLang="en-US" sz="2400" b="0" spc="-200">
                <a:latin typeface="휴먼모음T" pitchFamily="18" charset="-127"/>
                <a:ea typeface="휴먼모음T" pitchFamily="18" charset="-127"/>
              </a:rPr>
              <a:t>공단은 위 ③항에 따라 결손처분을 한 후 압류할 수 있는 다른 재산이 있는 것을 발견한 때는 지체 없이 그 처분을 취소하고 체납처분을 해야 함</a:t>
            </a:r>
            <a:r>
              <a:rPr lang="en-US" altLang="ko-KR" sz="2400" b="0" spc="-20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b="0" spc="-20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68379" p14:dur="2000"/>
    </mc:Choice>
    <mc:Fallback>
      <p:transition spd="slow" advTm="268379"/>
    </mc:Fallback>
  </mc:AlternateContent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5C67A5-224D-444A-8D7D-6A47EA053846}" type="slidenum">
              <a:rPr lang="ko-KR" altLang="en-US" smtClean="0"/>
              <a:t>82</a:t>
            </a:fld>
            <a:endParaRPr lang="en-US" altLang="ko-KR"/>
          </a:p>
        </p:txBody>
      </p:sp>
      <p:pic>
        <p:nvPicPr>
          <p:cNvPr id="3075" name="Picture 13" descr="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8745" y="4214819"/>
            <a:ext cx="2481263" cy="21494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24166" y="2819400"/>
            <a:ext cx="7339034" cy="685800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ko-KR" altLang="en-US" sz="4800">
                <a:ea typeface="굴림" charset="-127"/>
              </a:rPr>
              <a:t>우리나라의 사회보험제도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2133600" y="1295400"/>
            <a:ext cx="76962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943600" y="2286000"/>
            <a:ext cx="4419600" cy="2667000"/>
          </a:xfrm>
          <a:prstGeom prst="rect">
            <a:avLst/>
          </a:prstGeom>
          <a:noFill/>
          <a:ln w="9525">
            <a:solidFill>
              <a:schemeClr val="hlink"/>
            </a:solidFill>
            <a:prstDash val="sysDot"/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4882" p14:dur="2000"/>
    </mc:Choice>
    <mc:Fallback>
      <p:transition spd="slow" advTm="34882"/>
    </mc:Fallback>
  </mc:AlternateContent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551DD9-A7BC-4D26-9431-59E2D5FDCC47}" type="slidenum">
              <a:rPr lang="ko-KR" altLang="en-US" smtClean="0"/>
              <a:t>83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4127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4128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/>
                <a:t>사회보장의 이해</a:t>
              </a:r>
            </a:p>
          </p:txBody>
        </p:sp>
        <p:sp>
          <p:nvSpPr>
            <p:cNvPr id="4129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2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06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07" name="Text Box 17"/>
          <p:cNvSpPr txBox="1">
            <a:spLocks noChangeArrowheads="1"/>
          </p:cNvSpPr>
          <p:nvPr/>
        </p:nvSpPr>
        <p:spPr bwMode="gray">
          <a:xfrm>
            <a:off x="4310050" y="292893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건강보험의 발전과정</a:t>
            </a:r>
          </a:p>
        </p:txBody>
      </p:sp>
      <p:sp>
        <p:nvSpPr>
          <p:cNvPr id="4108" name="Text Box 18"/>
          <p:cNvSpPr txBox="1">
            <a:spLocks noChangeArrowheads="1"/>
          </p:cNvSpPr>
          <p:nvPr/>
        </p:nvSpPr>
        <p:spPr bwMode="gray">
          <a:xfrm>
            <a:off x="3735388" y="29178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0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1" name="Text Box 17"/>
          <p:cNvSpPr txBox="1">
            <a:spLocks noChangeArrowheads="1"/>
          </p:cNvSpPr>
          <p:nvPr/>
        </p:nvSpPr>
        <p:spPr bwMode="gray">
          <a:xfrm>
            <a:off x="4167174" y="3643314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latin typeface="굴림" pitchFamily="50" charset="-127"/>
                <a:ea typeface="굴림" pitchFamily="50" charset="-127"/>
              </a:rPr>
              <a:t>건강보험 일반</a:t>
            </a:r>
          </a:p>
        </p:txBody>
      </p:sp>
      <p:sp>
        <p:nvSpPr>
          <p:cNvPr id="4112" name="Text Box 18"/>
          <p:cNvSpPr txBox="1">
            <a:spLocks noChangeArrowheads="1"/>
          </p:cNvSpPr>
          <p:nvPr/>
        </p:nvSpPr>
        <p:spPr bwMode="gray">
          <a:xfrm>
            <a:off x="3735388" y="36036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4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5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가입자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gray">
          <a:xfrm>
            <a:off x="3735388" y="42894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18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19" name="Text Box 17"/>
          <p:cNvSpPr txBox="1">
            <a:spLocks noChangeArrowheads="1"/>
          </p:cNvSpPr>
          <p:nvPr/>
        </p:nvSpPr>
        <p:spPr bwMode="gray">
          <a:xfrm>
            <a:off x="4191000" y="50514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국민건강보험공단</a:t>
            </a:r>
          </a:p>
        </p:txBody>
      </p:sp>
      <p:sp>
        <p:nvSpPr>
          <p:cNvPr id="4120" name="Text Box 18"/>
          <p:cNvSpPr txBox="1">
            <a:spLocks noChangeArrowheads="1"/>
          </p:cNvSpPr>
          <p:nvPr/>
        </p:nvSpPr>
        <p:spPr bwMode="gray">
          <a:xfrm>
            <a:off x="3735388" y="49752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gray">
          <a:xfrm>
            <a:off x="3962400" y="5681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122" name="AutoShape 16"/>
          <p:cNvSpPr>
            <a:spLocks noChangeArrowheads="1"/>
          </p:cNvSpPr>
          <p:nvPr/>
        </p:nvSpPr>
        <p:spPr bwMode="gray">
          <a:xfrm>
            <a:off x="3581400" y="5562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123" name="Text Box 17"/>
          <p:cNvSpPr txBox="1">
            <a:spLocks noChangeArrowheads="1"/>
          </p:cNvSpPr>
          <p:nvPr/>
        </p:nvSpPr>
        <p:spPr bwMode="gray">
          <a:xfrm>
            <a:off x="4191000" y="5737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보험급여(1)</a:t>
            </a:r>
          </a:p>
        </p:txBody>
      </p:sp>
      <p:sp>
        <p:nvSpPr>
          <p:cNvPr id="4124" name="Text Box 18"/>
          <p:cNvSpPr txBox="1">
            <a:spLocks noChangeArrowheads="1"/>
          </p:cNvSpPr>
          <p:nvPr/>
        </p:nvSpPr>
        <p:spPr bwMode="gray">
          <a:xfrm>
            <a:off x="3735388" y="5661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25" name="Rectangle 49"/>
          <p:cNvSpPr>
            <a:spLocks noChangeArrowheads="1"/>
          </p:cNvSpPr>
          <p:nvPr/>
        </p:nvSpPr>
        <p:spPr bwMode="auto">
          <a:xfrm>
            <a:off x="5024431" y="2285993"/>
            <a:ext cx="18145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/>
              <a:t>의료보장의 이해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303" p14:dur="2000"/>
    </mc:Choice>
    <mc:Fallback>
      <p:transition spd="slow" advTm="2303"/>
    </mc:Fallback>
  </mc:AlternateContent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F43E12-C9AD-42C6-96EC-1FC75C5916C9}" type="slidenum">
              <a:rPr lang="ko-KR" altLang="en-US" smtClean="0"/>
              <a:t>84</a:t>
            </a:fld>
            <a:endParaRPr lang="en-US" altLang="ko-KR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7200" y="714375"/>
            <a:ext cx="97536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 charset="-127"/>
              </a:rPr>
              <a:t>Contents</a:t>
            </a:r>
          </a:p>
        </p:txBody>
      </p:sp>
      <p:grpSp>
        <p:nvGrpSpPr>
          <p:cNvPr id="5124" name="Group 14"/>
          <p:cNvGrpSpPr/>
          <p:nvPr/>
        </p:nvGrpSpPr>
        <p:grpSpPr>
          <a:xfrm>
            <a:off x="3581400" y="1447800"/>
            <a:ext cx="4724400" cy="685800"/>
            <a:chOff x="1296" y="1824"/>
            <a:chExt cx="2976" cy="432"/>
          </a:xfrm>
        </p:grpSpPr>
        <p:sp>
          <p:nvSpPr>
            <p:cNvPr id="2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/>
            </a:p>
          </p:txBody>
        </p:sp>
        <p:sp>
          <p:nvSpPr>
            <p:cNvPr id="5151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latinLnBrk="0"/>
              <a:endParaRPr lang="ko-KR" altLang="en-US"/>
            </a:p>
          </p:txBody>
        </p:sp>
        <p:sp>
          <p:nvSpPr>
            <p:cNvPr id="5152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>
                  <a:solidFill>
                    <a:srgbClr val="000000"/>
                  </a:solidFill>
                </a:rPr>
                <a:t>보험급여(2)</a:t>
              </a:r>
            </a:p>
          </p:txBody>
        </p:sp>
        <p:sp>
          <p:nvSpPr>
            <p:cNvPr id="5153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1pPr>
              <a:lvl2pPr marL="4572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2pPr>
              <a:lvl3pPr marL="9144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3pPr>
              <a:lvl4pPr marL="13716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4pPr>
              <a:lvl5pPr marL="1828800" algn="r" rtl="0" fontAlgn="base" latinLnBrk="1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b="1" kern="1200">
                  <a:solidFill>
                    <a:schemeClr val="tx1"/>
                  </a:solidFill>
                  <a:latin typeface="Arial"/>
                  <a:ea typeface="굴림" charset="-127"/>
                  <a:cs typeface="+mn-cs"/>
                </a:defRPr>
              </a:lvl9pPr>
            </a:lstStyle>
            <a:p>
              <a:pPr algn="ctr" eaLnBrk="0" latinLnBrk="0" hangingPunct="0"/>
              <a:r>
                <a:rPr lang="en-US" altLang="ko-KR" sz="2400" b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102415" name="AutoShape 15"/>
          <p:cNvSpPr>
            <a:spLocks noChangeArrowheads="1"/>
          </p:cNvSpPr>
          <p:nvPr/>
        </p:nvSpPr>
        <p:spPr bwMode="gray">
          <a:xfrm>
            <a:off x="3962400" y="2252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26" name="AutoShape 16"/>
          <p:cNvSpPr>
            <a:spLocks noChangeArrowheads="1"/>
          </p:cNvSpPr>
          <p:nvPr/>
        </p:nvSpPr>
        <p:spPr bwMode="gray">
          <a:xfrm>
            <a:off x="3581400" y="21336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gray">
          <a:xfrm>
            <a:off x="4191000" y="23082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128" name="Text Box 18"/>
          <p:cNvSpPr txBox="1">
            <a:spLocks noChangeArrowheads="1"/>
          </p:cNvSpPr>
          <p:nvPr/>
        </p:nvSpPr>
        <p:spPr bwMode="gray">
          <a:xfrm>
            <a:off x="3735388" y="2232025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AutoShape 15"/>
          <p:cNvSpPr>
            <a:spLocks noChangeArrowheads="1"/>
          </p:cNvSpPr>
          <p:nvPr/>
        </p:nvSpPr>
        <p:spPr bwMode="gray">
          <a:xfrm>
            <a:off x="3962400" y="2938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0" name="AutoShape 16"/>
          <p:cNvSpPr>
            <a:spLocks noChangeArrowheads="1"/>
          </p:cNvSpPr>
          <p:nvPr/>
        </p:nvSpPr>
        <p:spPr bwMode="gray">
          <a:xfrm>
            <a:off x="3581400" y="28194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1" name="Text Box 17"/>
          <p:cNvSpPr txBox="1">
            <a:spLocks noChangeArrowheads="1"/>
          </p:cNvSpPr>
          <p:nvPr/>
        </p:nvSpPr>
        <p:spPr bwMode="gray">
          <a:xfrm>
            <a:off x="4191000" y="2994026"/>
            <a:ext cx="34290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보험료</a:t>
            </a:r>
          </a:p>
        </p:txBody>
      </p:sp>
      <p:sp>
        <p:nvSpPr>
          <p:cNvPr id="5132" name="Text Box 18"/>
          <p:cNvSpPr txBox="1">
            <a:spLocks noChangeArrowheads="1"/>
          </p:cNvSpPr>
          <p:nvPr/>
        </p:nvSpPr>
        <p:spPr bwMode="gray">
          <a:xfrm>
            <a:off x="3651251" y="29178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gray">
          <a:xfrm>
            <a:off x="3962400" y="3624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4" name="AutoShape 16"/>
          <p:cNvSpPr>
            <a:spLocks noChangeArrowheads="1"/>
          </p:cNvSpPr>
          <p:nvPr/>
        </p:nvSpPr>
        <p:spPr bwMode="gray">
          <a:xfrm>
            <a:off x="3581400" y="35052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gray">
          <a:xfrm>
            <a:off x="4191000" y="3679826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>
                <a:solidFill>
                  <a:srgbClr val="C0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이의신청 및 심판청구</a:t>
            </a:r>
          </a:p>
        </p:txBody>
      </p:sp>
      <p:sp>
        <p:nvSpPr>
          <p:cNvPr id="5136" name="Text Box 18"/>
          <p:cNvSpPr txBox="1">
            <a:spLocks noChangeArrowheads="1"/>
          </p:cNvSpPr>
          <p:nvPr/>
        </p:nvSpPr>
        <p:spPr bwMode="gray">
          <a:xfrm>
            <a:off x="3651251" y="36036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3962400" y="4310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38" name="AutoShape 16"/>
          <p:cNvSpPr>
            <a:spLocks noChangeArrowheads="1"/>
          </p:cNvSpPr>
          <p:nvPr/>
        </p:nvSpPr>
        <p:spPr bwMode="gray">
          <a:xfrm>
            <a:off x="3581400" y="41910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gray">
          <a:xfrm>
            <a:off x="4191000" y="4365626"/>
            <a:ext cx="3429000" cy="4616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2400" err="1">
                <a:solidFill>
                  <a:srgbClr val="FF0000"/>
                </a:solidFill>
                <a:ea typeface="HY궁서" panose="02030600000101010101"/>
              </a:rPr>
              <a:t>보칙과 벌칙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gray">
          <a:xfrm>
            <a:off x="3651251" y="42894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gray">
          <a:xfrm>
            <a:off x="3962400" y="4995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5142" name="AutoShape 16"/>
          <p:cNvSpPr>
            <a:spLocks noChangeArrowheads="1"/>
          </p:cNvSpPr>
          <p:nvPr/>
        </p:nvSpPr>
        <p:spPr bwMode="gray">
          <a:xfrm>
            <a:off x="3581400" y="4876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143" name="Text Box 17"/>
          <p:cNvSpPr txBox="1">
            <a:spLocks noChangeArrowheads="1"/>
          </p:cNvSpPr>
          <p:nvPr/>
        </p:nvSpPr>
        <p:spPr bwMode="gray">
          <a:xfrm>
            <a:off x="4191000" y="5051425"/>
            <a:ext cx="342900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>
                <a:solidFill>
                  <a:srgbClr val="000000"/>
                </a:solidFill>
              </a:rPr>
              <a:t>노인장기요양보험제도</a:t>
            </a:r>
          </a:p>
        </p:txBody>
      </p:sp>
      <p:sp>
        <p:nvSpPr>
          <p:cNvPr id="5144" name="Text Box 18"/>
          <p:cNvSpPr txBox="1">
            <a:spLocks noChangeArrowheads="1"/>
          </p:cNvSpPr>
          <p:nvPr/>
        </p:nvSpPr>
        <p:spPr bwMode="gray">
          <a:xfrm>
            <a:off x="3651251" y="4975225"/>
            <a:ext cx="5238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 eaLnBrk="0" latinLnBrk="0" hangingPunct="0"/>
            <a:r>
              <a:rPr lang="en-US" altLang="ko-KR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149" name="Rectangle 32"/>
          <p:cNvSpPr>
            <a:spLocks noChangeArrowheads="1"/>
          </p:cNvSpPr>
          <p:nvPr/>
        </p:nvSpPr>
        <p:spPr bwMode="auto">
          <a:xfrm>
            <a:off x="5049839" y="2271713"/>
            <a:ext cx="2198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00"/>
                </a:solidFill>
              </a:rPr>
              <a:t>건강보험심사평가원</a:t>
            </a:r>
          </a:p>
        </p:txBody>
      </p:sp>
    </p:spTree>
    <p:extLst>
      <p:ext uri="{BB962C8B-B14F-4D97-AF65-F5344CB8AC3E}">
        <p14:creationId xmlns:p14="http://schemas.microsoft.com/office/powerpoint/2010/main" val="3769121925"/>
      </p:ext>
    </p:extLst>
  </p:cSld>
  <p:clrMapOvr>
    <a:masterClrMapping/>
  </p:clrMapOvr>
  <mc:AlternateContent>
    <mc:Choice xmlns:p14="http://schemas.microsoft.com/office/powerpoint/2010/main" Requires="p14">
      <p:transition spd="slow" advTm="3257" p14:dur="2000"/>
    </mc:Choice>
    <mc:Fallback>
      <p:transition spd="slow" advTm="3257"/>
    </mc:Fallback>
  </mc:AlternateContent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7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167306" y="6500835"/>
            <a:ext cx="2133600" cy="244475"/>
          </a:xfrm>
          <a:noFill/>
        </p:spPr>
        <p:txBody>
          <a:bodyPr/>
          <a:lstStyle/>
          <a:p>
            <a:fld id="{A0D28D15-87D5-4F6C-BDF5-E389A7AF8A2E}" type="slidenum">
              <a:rPr lang="ko-KR" altLang="en-US" smtClean="0"/>
              <a:t>85</a:t>
            </a:fld>
            <a:endParaRPr lang="en-US" altLang="ko-KR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1927661" y="1785926"/>
            <a:ext cx="8153400" cy="438628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EB4B4"/>
              </a:gs>
              <a:gs pos="50000">
                <a:srgbClr val="FFFFFF"/>
              </a:gs>
              <a:gs pos="100000">
                <a:srgbClr val="5EB4B4"/>
              </a:gs>
            </a:gsLst>
            <a:lin ang="5400000" scaled="1"/>
          </a:gra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이의신청의 의의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이의신청위원회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심판청구와 건강보험분쟁조정위원회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보칙</a:t>
            </a:r>
            <a:endParaRPr lang="en-US" altLang="ko-KR" sz="2800" b="0">
              <a:solidFill>
                <a:srgbClr val="CC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Aft>
                <a:spcPts val="600"/>
              </a:spcAft>
              <a:defRPr/>
            </a:pP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800" b="0">
                <a:solidFill>
                  <a:srgbClr val="CC0000"/>
                </a:solidFill>
                <a:latin typeface="HY견고딕" pitchFamily="18" charset="-127"/>
                <a:ea typeface="HY견고딕" pitchFamily="18" charset="-127"/>
              </a:rPr>
              <a:t>절 벌칙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927648" y="692696"/>
            <a:ext cx="7072362" cy="954107"/>
          </a:xfrm>
          <a:prstGeom prst="rect">
            <a:avLst/>
          </a:prstGeom>
          <a:gradFill>
            <a:gsLst>
              <a:gs pos="0">
                <a:srgbClr val="000080"/>
              </a:gs>
              <a:gs pos="100000">
                <a:srgbClr val="000048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11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이의신청 및 심사청구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, </a:t>
            </a: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제 </a:t>
            </a:r>
            <a:r>
              <a:rPr lang="en-US" altLang="ko-KR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12</a:t>
            </a:r>
            <a:r>
              <a:rPr lang="ko-KR" altLang="en-US" sz="280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장 보칙과 벌칙</a:t>
            </a:r>
            <a:endParaRPr lang="en-US" altLang="ko-KR" sz="280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41596" p14:dur="2000"/>
    </mc:Choice>
    <mc:Fallback>
      <p:transition spd="slow" advTm="41596"/>
    </mc:Fallback>
  </mc:AlternateContent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86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6"/>
            <a:ext cx="8715436" cy="4601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이의신청의 의의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가입자 및 피부양자의 자격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보험료 등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보험급여 및 보험급여비용에 관한 공단의 처분에 이의가 있는 자는 </a:t>
            </a:r>
            <a:r>
              <a:rPr lang="ko-KR" altLang="en-US" sz="23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요양급여비용 및 요양급여의 적정성에 대한 평가 등에 관한 심사평가원의 처분에 이의가 있는 공단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요양기관 또는 그 밖의 자는 </a:t>
            </a:r>
            <a:r>
              <a:rPr lang="ko-KR" altLang="en-US" sz="23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심사평가원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 이의신청을 할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이의신청은 처분이 있음을 안 날부터 </a:t>
            </a:r>
            <a:r>
              <a:rPr lang="en-US" altLang="ko-KR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 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이내에 문서</a:t>
            </a:r>
            <a:r>
              <a:rPr lang="en-US" altLang="ko-KR" sz="2300" b="0" spc="-18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전자문서 포함</a:t>
            </a:r>
            <a:r>
              <a:rPr lang="en-US" altLang="ko-KR" sz="2300" b="0" spc="-18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로 하여야 하며 처분이 있음을 안 날부터 </a:t>
            </a:r>
            <a:r>
              <a:rPr lang="en-US" altLang="ko-KR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180</a:t>
            </a:r>
            <a:r>
              <a:rPr lang="ko-KR" altLang="en-US" sz="23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일</a:t>
            </a:r>
            <a:r>
              <a:rPr lang="ko-KR" altLang="en-US" sz="2300" b="0" spc="-180">
                <a:latin typeface="휴먼모음T" pitchFamily="18" charset="-127"/>
                <a:ea typeface="휴먼모음T" pitchFamily="18" charset="-127"/>
              </a:rPr>
              <a:t>을 경과하면 이를 제기하지 못함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이의신청위원회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  <a:buAutoNum type="arabicParenR"/>
            </a:pP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구성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이의신청에 대한 처분업무를 효율적으로 수행하기 위하여 </a:t>
            </a:r>
            <a:r>
              <a:rPr lang="ko-KR" altLang="en-US" sz="220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공단 및 심사 평가원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에 각각 이의신청위원회를 설치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위원장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명을 포함한 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25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명의 위원</a:t>
            </a:r>
            <a:endParaRPr lang="en-US" altLang="ko-KR" sz="22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  <a:buAutoNum type="arabicParenR"/>
            </a:pPr>
            <a:r>
              <a:rPr lang="ko-KR" altLang="en-US" sz="230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이의신청 결정통지 및 기간</a:t>
            </a:r>
            <a:r>
              <a:rPr lang="en-US" altLang="ko-KR" sz="2400" b="0" spc="-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en-US" altLang="ko-KR" sz="2200" b="0" spc="-200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60</a:t>
            </a:r>
            <a:r>
              <a:rPr lang="ko-KR" altLang="en-US" sz="2200" b="0" spc="-200" err="1">
                <a:solidFill>
                  <a:srgbClr val="C00000"/>
                </a:solidFill>
                <a:latin typeface="HY수평선B" pitchFamily="18" charset="-127"/>
                <a:ea typeface="HY수평선B" pitchFamily="18" charset="-127"/>
              </a:rPr>
              <a:t>일</a:t>
            </a:r>
            <a:r>
              <a:rPr lang="ko-KR" altLang="en-US" sz="2200" b="0" spc="-200" err="1">
                <a:latin typeface="휴먼모음T" pitchFamily="18" charset="-127"/>
                <a:ea typeface="휴먼모음T" pitchFamily="18" charset="-127"/>
              </a:rPr>
              <a:t>이내 결정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만료 </a:t>
            </a:r>
            <a:r>
              <a:rPr lang="en-US" altLang="ko-KR" sz="2200" b="0" spc="-20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200" b="0" spc="-200">
                <a:latin typeface="휴먼모음T" pitchFamily="18" charset="-127"/>
                <a:ea typeface="휴먼모음T" pitchFamily="18" charset="-127"/>
              </a:rPr>
              <a:t>일전까지 신청인에게 통지</a:t>
            </a:r>
            <a:endParaRPr lang="en-US" altLang="ko-KR" sz="2200" spc="-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1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이의신청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4674" p14:dur="2000"/>
    </mc:Choice>
    <mc:Fallback>
      <p:transition spd="slow" advTm="154674"/>
    </mc:Fallback>
  </mc:AlternateContent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87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357299"/>
            <a:ext cx="8786874" cy="4770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심판청구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457200" algn="just">
              <a:spcAft>
                <a:spcPts val="12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</a:t>
            </a: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) 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r>
              <a:rPr lang="en-US" altLang="ko-KR" sz="24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이의신청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b="0" spc="-16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b="0" spc="-160">
                <a:latin typeface="휴먼모음T" pitchFamily="18" charset="-127"/>
                <a:ea typeface="휴먼모음T" pitchFamily="18" charset="-127"/>
              </a:rPr>
              <a:t>심평원</a:t>
            </a:r>
            <a:r>
              <a:rPr lang="en-US" altLang="ko-KR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대한 결정에 </a:t>
            </a:r>
            <a:r>
              <a:rPr lang="ko-KR" altLang="en-US" sz="240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불복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이 있는 자는 </a:t>
            </a:r>
            <a:r>
              <a:rPr lang="ko-KR" altLang="en-US" sz="240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건강보험분쟁조정위원회</a:t>
            </a:r>
            <a:r>
              <a:rPr lang="en-US" altLang="ko-KR" sz="240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보건복지부</a:t>
            </a:r>
            <a:r>
              <a:rPr lang="en-US" altLang="ko-KR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 심판청구를 할 수 있음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90</a:t>
            </a:r>
            <a:r>
              <a:rPr lang="ko-KR" altLang="en-US" sz="24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일내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불복사유와 함께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심판청구서 제출</a:t>
            </a:r>
            <a:endParaRPr lang="en-US" altLang="ko-KR" sz="24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심판청구서를 </a:t>
            </a: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심사평가원 또는 건강보험분쟁조정위원회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에</a:t>
            </a:r>
            <a:r>
              <a:rPr lang="ko-KR" altLang="en-US" sz="2400" b="0" spc="-16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제출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324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심판청구 결정의 통지</a:t>
            </a:r>
            <a:r>
              <a:rPr lang="ko-KR" altLang="en-US" sz="2400" b="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 </a:t>
            </a:r>
            <a:endParaRPr lang="en-US" altLang="ko-KR" sz="2400" b="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위원장은 심판청구에 대하여 결정을 한 때에는 결정서에 서명 또는 기명날인하여 지체 없이 청구인에게는 결정서의 정본을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처분을 한 자 및 이해관계인에게는 그 사본을 통지해야 함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24000" lvl="1" indent="-457200" algn="just">
              <a:spcAft>
                <a:spcPct val="0"/>
              </a:spcAft>
            </a:pPr>
            <a:r>
              <a:rPr lang="en-US" altLang="ko-KR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4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심판청구결정기간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일내 결정</a:t>
            </a:r>
            <a:r>
              <a:rPr lang="en-US" altLang="ko-KR" sz="20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(30</a:t>
            </a:r>
            <a:r>
              <a:rPr lang="ko-KR" altLang="en-US" sz="20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일 연장 가능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완료 전 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7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일전까지 청구인에게 통지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심판청구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14390" p14:dur="2000"/>
    </mc:Choice>
    <mc:Fallback>
      <p:transition spd="slow" advTm="114390"/>
    </mc:Fallback>
  </mc:AlternateContent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88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3595160" y="44625"/>
            <a:ext cx="449353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r>
              <a:rPr lang="ko-KR" altLang="en-US" sz="240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건강보험 심판청구 업무 흐름도</a:t>
            </a:r>
          </a:p>
        </p:txBody>
      </p:sp>
      <p:pic>
        <p:nvPicPr>
          <p:cNvPr id="2050" name="Picture 2" descr="d:\Users\hywoman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504" y="619474"/>
            <a:ext cx="8928992" cy="511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160238"/>
      </p:ext>
    </p:extLst>
  </p:cSld>
  <p:clrMapOvr>
    <a:masterClrMapping/>
  </p:clrMapOvr>
  <mc:AlternateContent>
    <mc:Choice xmlns:p14="http://schemas.microsoft.com/office/powerpoint/2010/main" Requires="p14">
      <p:transition spd="slow" advTm="25243" p14:dur="2000"/>
    </mc:Choice>
    <mc:Fallback>
      <p:transition spd="slow" advTm="25243"/>
    </mc:Fallback>
  </mc:AlternateContent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89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1425" y="1412776"/>
            <a:ext cx="8590855" cy="43858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건강보험분쟁조정위원회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42900" indent="-342900" algn="just">
              <a:spcAft>
                <a:spcPts val="600"/>
              </a:spcAft>
            </a:pPr>
            <a:r>
              <a:rPr lang="en-US" altLang="ko-KR" sz="22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r>
              <a:rPr lang="en-US" altLang="ko-KR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 및 심평원의 이의신청에 대한 결정에 불복이 있는 자는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보건복지부장관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소속하의 건강보험분쟁조정위원회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분쟁조정위원회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에 심판청구를 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42900" indent="-342900" algn="just"/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구성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위원장은 </a:t>
            </a: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장관제청으로 대통령이 임명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60</a:t>
            </a:r>
            <a:r>
              <a:rPr lang="ko-KR" altLang="en-US" sz="24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명이내의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위원으로 구성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432000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위원자격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400" b="0" spc="-150" err="1">
                <a:latin typeface="휴먼모음T" pitchFamily="18" charset="-127"/>
                <a:ea typeface="휴먼모음T" pitchFamily="18" charset="-127"/>
              </a:rPr>
              <a:t>교재참고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42900" indent="-342900" algn="just"/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회의</a:t>
            </a:r>
            <a:r>
              <a:rPr lang="ko-KR" altLang="en-US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  </a:t>
            </a:r>
            <a:endParaRPr lang="en-US" altLang="ko-KR" sz="2400" b="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indent="-252000" algn="just"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위원장은 회의를 소집하며 그 의장이 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분쟁조정위원회에 간사 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인을 두되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복지부장관이 그 소속 공무원 중에서 임명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간사는 위원장의 명을 받아 분쟁조정위원회의 사무를 처리함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2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심판청구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60421" p14:dur="2000"/>
    </mc:Choice>
    <mc:Fallback>
      <p:transition spd="slow" advTm="60421"/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2BE6EB-9785-4AFE-9EF7-9ABFD83F5E25}" type="slidenum">
              <a:rPr lang="ko-KR" altLang="en-US" smtClean="0"/>
              <a:t>9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4223792" y="764705"/>
            <a:ext cx="511256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algn="l"/>
            <a:r>
              <a:rPr lang="ko-KR" altLang="en-US" sz="2400">
                <a:solidFill>
                  <a:schemeClr val="bg1"/>
                </a:solidFill>
              </a:rPr>
              <a:t>상급종합병원명단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9784"/>
              </p:ext>
            </p:extLst>
          </p:nvPr>
        </p:nvGraphicFramePr>
        <p:xfrm>
          <a:off x="1847528" y="1484784"/>
          <a:ext cx="8496944" cy="4581480"/>
        </p:xfrm>
        <a:graphic>
          <a:graphicData uri="http://schemas.openxmlformats.org/drawingml/2006/table">
            <a:tbl>
              <a:tblPr/>
              <a:tblGrid>
                <a:gridCol w="1207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9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진료권역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상급종합병원 지정 기관명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(43</a:t>
                      </a:r>
                      <a:r>
                        <a:rPr lang="ko-KR" altLang="en-US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 병원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391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수도권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(17→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서울성모병원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여의도성모병원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건국대학교병원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경희대학교병원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고대구로병원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고대의대부속병원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안암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삼성서울병원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강북삼성병원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서울아산병원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순천향병원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세브란스병원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강남세브란스병원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이대목동병원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인제대상계백병원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한양대학교병원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400" b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6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서부권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가톨릭대 인천성모병원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순천향대부속부천병원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길의료재단길병원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인하대부속병원</a:t>
                      </a:r>
                      <a:endParaRPr lang="en-US" altLang="ko-KR" sz="1400" b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6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남부권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고대부속안산병원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분당서울대학교병원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아주대학교병원 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한림대학교 성심병원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강원권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연세대학교원주의과대학원주기독병원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한림대학부속춘천성심병원</a:t>
                      </a:r>
                      <a:r>
                        <a:rPr lang="en-US" altLang="ko-KR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(13.1 </a:t>
                      </a:r>
                      <a:r>
                        <a:rPr lang="ko-KR" altLang="en-US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반납</a:t>
                      </a:r>
                      <a:r>
                        <a:rPr lang="en-US" altLang="ko-KR" sz="1400" b="1" strike="sng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strike="sng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충북대학교병원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단국대의과대학부속병원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순천향대학교부속천안병원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원광대학교부속병원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전북대학교병원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전남대학교병원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조선대학교병원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화순전남대학교병원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경북권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경북대학교병원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계명대학교동산병원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대구가톨릭대학병원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영남대학교병원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029">
                <a:tc>
                  <a:txBody>
                    <a:bodyPr vert="horz" wrap="square"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경남권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휴먼모음T"/>
                          <a:ea typeface="휴먼모음T"/>
                        </a:rPr>
                        <a:t>→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  <a:latin typeface="휴먼모음T"/>
                          <a:ea typeface="휴먼모음T"/>
                        </a:rPr>
                        <a:t>7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경상대학교병원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고신대학교복음병원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동아대학교병원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부산대학교병원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인제대학교부속부산백병원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err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양산부산대병원</a:t>
                      </a:r>
                      <a:r>
                        <a:rPr lang="en-US" altLang="ko-KR" sz="1400" b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울산대학교병원</a:t>
                      </a:r>
                    </a:p>
                  </a:txBody>
                  <a:tcPr marL="86760" marR="86760" marT="43380" marB="433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>
    <mc:Choice xmlns:p14="http://schemas.microsoft.com/office/powerpoint/2010/main" Requires="p14">
      <p:transition spd="slow" advTm="32681" p14:dur="2000"/>
    </mc:Choice>
    <mc:Fallback>
      <p:transition spd="slow" advTm="32681"/>
    </mc:Fallback>
  </mc:AlternateContent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90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3"/>
            <a:ext cx="8429684" cy="3354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시효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90">
                <a:latin typeface="휴먼모음T" pitchFamily="18" charset="-127"/>
                <a:ea typeface="휴먼모음T" pitchFamily="18" charset="-127"/>
              </a:rPr>
              <a:t>시효는 일치하는지에 관계없이 그대로 존중하고 그에 적합한 법률효과를 발생시키는 제도</a:t>
            </a:r>
            <a:endParaRPr lang="en-US" altLang="ko-KR" sz="2400" b="0" spc="-19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취득시효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取得時效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오랫동안 타인의 물건을 점유하는 사람에게 그 물건에 관한 권리를 부여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  <a:p>
            <a:pPr marL="360000" lvl="1" indent="-252000" algn="just">
              <a:spcAft>
                <a:spcPct val="0"/>
              </a:spcAft>
              <a:buFont typeface="Wingdings" pitchFamily="2" charset="2"/>
              <a:buChar char="l"/>
            </a:pP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소멸시효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消滅時效</a:t>
            </a:r>
            <a:r>
              <a:rPr lang="en-US" altLang="ko-KR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):</a:t>
            </a:r>
            <a:r>
              <a:rPr lang="ko-KR" altLang="en-US" sz="24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일정한 사실상태가 법률이 정한 기간 동안 계속된 경우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그 사실상의 상태가 진실된 법률관계와</a:t>
            </a:r>
            <a:r>
              <a:rPr lang="en-US" altLang="ko-KR" sz="24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일정한 기간 동안 권리를 행사하지 않으면 그 권리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60">
                <a:latin typeface="휴먼모음T" pitchFamily="18" charset="-127"/>
                <a:ea typeface="휴먼모음T" pitchFamily="18" charset="-127"/>
              </a:rPr>
              <a:t>예를 들면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spc="-160">
                <a:latin typeface="휴먼모음T" pitchFamily="18" charset="-127"/>
                <a:ea typeface="휴먼모음T" pitchFamily="18" charset="-127"/>
              </a:rPr>
              <a:t>채권</a:t>
            </a:r>
            <a:r>
              <a:rPr lang="en-US" altLang="ko-KR" sz="20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60">
                <a:latin typeface="휴먼모음T" pitchFamily="18" charset="-127"/>
                <a:ea typeface="휴먼모음T" pitchFamily="18" charset="-127"/>
              </a:rPr>
              <a:t>를 없어진 것으로 하는 것</a:t>
            </a:r>
            <a:endParaRPr lang="en-US" altLang="ko-KR" sz="24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9167" p14:dur="2000"/>
    </mc:Choice>
    <mc:Fallback>
      <p:transition spd="slow" advTm="89167"/>
    </mc:Fallback>
  </mc:AlternateContent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91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571612"/>
            <a:ext cx="8286808" cy="37087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ts val="60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소멸시효 완성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: 3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년간 행사하지 않으면 소멸시효 완성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u="sng" spc="-160" err="1">
                <a:latin typeface="휴먼모음T" pitchFamily="18" charset="-127"/>
                <a:ea typeface="휴먼모음T" pitchFamily="18" charset="-127"/>
              </a:rPr>
              <a:t>연체금 </a:t>
            </a:r>
            <a:r>
              <a:rPr lang="ko-KR" altLang="en-US" sz="2200" b="0" u="sng" spc="-160">
                <a:solidFill>
                  <a:srgbClr val="333399"/>
                </a:solidFill>
                <a:latin typeface="휴먼모음T" pitchFamily="18" charset="-127"/>
                <a:ea typeface="휴먼모음T" pitchFamily="18" charset="-127"/>
              </a:rPr>
              <a:t>및</a:t>
            </a:r>
            <a:r>
              <a:rPr lang="ko-KR" altLang="en-US" sz="22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가산금</a:t>
            </a:r>
            <a:r>
              <a:rPr lang="ko-KR" altLang="en-US" sz="2200" b="0" u="sng" spc="-160">
                <a:latin typeface="휴먼모음T" pitchFamily="18" charset="-127"/>
                <a:ea typeface="휴먼모음T" pitchFamily="18" charset="-127"/>
              </a:rPr>
              <a:t>을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징수할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보험료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200" b="0" u="sng" spc="-160" err="1">
                <a:latin typeface="휴먼모음T" pitchFamily="18" charset="-127"/>
                <a:ea typeface="휴먼모음T" pitchFamily="18" charset="-127"/>
              </a:rPr>
              <a:t>연체금 및 </a:t>
            </a:r>
            <a:r>
              <a:rPr lang="ko-KR" altLang="en-US" sz="2200" b="0" u="sng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가산금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을 과오 납부한 금액을 환급 받을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보험급여를 받을 권리        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보험급여비용을 받을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과다 납부된 본인일부부담금을 돌려 받을 권리 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법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61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조에 따른 근로복지공단의 권리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시효의 중단</a:t>
            </a:r>
            <a:endParaRPr lang="en-US" altLang="ko-KR" sz="22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보험료의 고지 또는 독촉        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  <a:p>
            <a:pPr marL="360000" indent="-180000" algn="just">
              <a:buFont typeface="+mj-ea"/>
              <a:buAutoNum type="circleNumDbPlain"/>
            </a:pP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 보험급여 또는 보험급여비용의 청구</a:t>
            </a:r>
            <a:endParaRPr lang="en-US" altLang="ko-KR" sz="2200" b="0" spc="-16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4283" p14:dur="2000"/>
    </mc:Choice>
    <mc:Fallback>
      <p:transition spd="slow" advTm="154283"/>
    </mc:Fallback>
  </mc:AlternateContent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92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03512" y="1428736"/>
            <a:ext cx="8856984" cy="50475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근로자 권익보호 및 신고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근로자 권익보호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사용자는 근로자가 </a:t>
            </a:r>
            <a:r>
              <a:rPr lang="ko-KR" altLang="en-US" sz="2400" b="0" spc="-18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직장가입자 되는 것을 방해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하거나 자신이 부담하는 부담금이 증가되는 것을 피할 목적으로 </a:t>
            </a:r>
            <a:r>
              <a:rPr lang="ko-KR" altLang="en-US" sz="2400" b="0" spc="-18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정당한 사유 없이 근로자 승급 또는 임금인상을 하지 않거나 해고 등</a:t>
            </a:r>
            <a:r>
              <a:rPr lang="ko-KR" altLang="en-US" sz="24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80">
                <a:latin typeface="휴먼모음T" pitchFamily="18" charset="-127"/>
                <a:ea typeface="휴먼모음T" pitchFamily="18" charset="-127"/>
              </a:rPr>
              <a:t>불리한 조치를 할 수 없음</a:t>
            </a:r>
            <a:r>
              <a:rPr lang="en-US" altLang="ko-KR" sz="2400" b="0" spc="-18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신고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공단은 직장가입자 및 세대주에게 가입자의 거주지변경 또는 보수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 등을 신고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서류제출을 요구 할 수 있음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0" lvl="1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소득 축소</a:t>
            </a: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·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탈루 자료 송부</a:t>
            </a:r>
            <a:r>
              <a:rPr lang="ko-KR" altLang="en-US" sz="24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  </a:t>
            </a:r>
            <a:endParaRPr lang="en-US" altLang="ko-KR" sz="2400" b="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공단은 신고한 보수 또는 소득 등에 축소 또는 탈루가 있다고 인정하는 경우에는 보건복지부장관을 거쳐 소득의 축소 또는 탈루에 관한 사항을 문서로 국세청장에게 송부할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소득축소탈루심사위원회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심사→보건복지부장관→국세청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202373" p14:dur="2000"/>
    </mc:Choice>
    <mc:Fallback>
      <p:transition spd="slow" advTm="202373"/>
    </mc:Fallback>
  </mc:AlternateContent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93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500174"/>
            <a:ext cx="8643998" cy="49859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12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자료제공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보고와 감사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자료제공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공단 및 심사평가원은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국가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지방자치단체</a:t>
            </a:r>
            <a:r>
              <a:rPr lang="en-US" altLang="ko-KR" sz="2400" spc="-150"/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요양기관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보험사업자 및 보험료율 산출기관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 그 밖의 공공단체 등에 대하여 건강보험사업을 위하여 필요한 자료의 제공을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요청</a:t>
            </a:r>
            <a:endParaRPr lang="en-US" altLang="ko-KR" sz="2400" b="0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자료 제공을 요청 받은 자는 </a:t>
            </a:r>
            <a:r>
              <a:rPr lang="ko-KR" altLang="en-US" sz="24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성실히 이에 응하여야 함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사용료와 수수료 면제</a:t>
            </a:r>
            <a:endParaRPr lang="en-US" altLang="ko-KR" sz="24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보고와 검사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보건복지부장관은 사용자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직장가입자 또는 세대주에게 가입자의 이동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보수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소득이나 그밖에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필요한 사항에 관한 보고 또는 서류제출을 명하거나 소속공무원이 관계인이게 질문을 하게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b="0" spc="-150">
                <a:latin typeface="휴먼모음T" pitchFamily="18" charset="-127"/>
                <a:ea typeface="휴먼모음T" pitchFamily="18" charset="-127"/>
              </a:rPr>
              <a:t>하거나 관계서류를 검사할 수 있음</a:t>
            </a:r>
            <a:r>
              <a:rPr lang="en-US" altLang="ko-KR" sz="24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76891" p14:dur="2000"/>
    </mc:Choice>
    <mc:Fallback>
      <p:transition spd="slow" advTm="76891"/>
    </mc:Fallback>
  </mc:AlternateContent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94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643998" cy="5216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4. </a:t>
            </a:r>
            <a:r>
              <a:rPr lang="ko-KR" altLang="en-US" sz="24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업무정지처분 및 과징금 부과</a:t>
            </a:r>
            <a:endParaRPr lang="en-US" altLang="ko-KR" sz="24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의의</a:t>
            </a:r>
            <a:endParaRPr lang="en-US" altLang="ko-KR" sz="23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요양기관의 업무정지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 요양기관으로서의 법률관계를 일정기간 동안 정지시키는 것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업무정지 기간 동안 요양기관은 요양급여를 실시 할 수 없음</a:t>
            </a:r>
            <a:r>
              <a:rPr lang="en-US" altLang="ko-KR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하지만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자동차보험환자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산재환자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의료급여환자 및 일반 환자에 대해서는 의료행위를 할 수 있음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업무정지 사유</a:t>
            </a:r>
            <a:r>
              <a:rPr lang="en-US" altLang="ko-KR" sz="230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년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의 범위안에서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  <a:p>
            <a:pPr marL="468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속임수나 그 밖의 부당한 방법으로 보험자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가입자 및 피부양자에게 요양급여비용을 부담하게 한 경우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68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97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조제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항에 따른 명령에 위반하거나 거짓보고를 하거나 거짓서류를 제출하거나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소속공무원의 검사 또는 질문을 거부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방해 또는 기피한 때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68000" lvl="1" indent="-360000" algn="just">
              <a:spcAft>
                <a:spcPct val="0"/>
              </a:spcAft>
              <a:buFont typeface="+mj-ea"/>
              <a:buAutoNum type="circleNumDbPlain"/>
            </a:pP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정당한 사유 없이 요양기관이 제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41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조의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 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항에 따른 결정을 신청하지 아니하고 속임수나 그 밖의 부당한 방법으로 행위</a:t>
            </a:r>
            <a:r>
              <a:rPr lang="en-US" altLang="ko-KR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2300" b="0" u="sng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치료재료를 가입자 또는 피부양자에게 실시 또는 사용하고 비용을 부담시킨 경우</a:t>
            </a:r>
            <a:r>
              <a:rPr lang="en-US" altLang="ko-KR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신설</a:t>
            </a:r>
            <a:r>
              <a:rPr lang="en-US" altLang="ko-KR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300" b="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92985" p14:dur="2000"/>
    </mc:Choice>
    <mc:Fallback>
      <p:transition spd="slow" advTm="192985"/>
    </mc:Fallback>
  </mc:AlternateContent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95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500174"/>
            <a:ext cx="8643998" cy="48628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과징금</a:t>
            </a:r>
            <a:r>
              <a:rPr lang="en-US" altLang="ko-KR" sz="2000" b="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000" b="0" spc="-150">
                <a:latin typeface="휴먼모음T" pitchFamily="18" charset="-127"/>
                <a:ea typeface="휴먼모음T" pitchFamily="18" charset="-127"/>
              </a:rPr>
              <a:t>업무정치처분 및 과징금부과의 기준</a:t>
            </a:r>
            <a:r>
              <a:rPr lang="en-US" altLang="ko-KR" sz="2000" b="0" spc="-150"/>
              <a:t>: </a:t>
            </a:r>
            <a:r>
              <a:rPr lang="en-US" altLang="ko-KR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P.305-306 </a:t>
            </a:r>
            <a:r>
              <a:rPr lang="ko-KR" altLang="en-US" sz="20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참조</a:t>
            </a:r>
            <a:r>
              <a:rPr lang="en-US" altLang="ko-KR" sz="24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업무정지처분이 그 요양기관을 이용하는 자에게 심한 불편을 주거나 기타 특별한 사유가 있다고 인정되는 때에는 그 업무정지처분에 갈음하여 속임수나 그 밖의 부당한 방법으로 부담하게 한 금액의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배 이하의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금액을 과징금으로 부과</a:t>
            </a:r>
            <a:r>
              <a:rPr lang="en-US" altLang="ko-KR" sz="2300" spc="-150"/>
              <a:t>·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징수할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12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개월의 범위 안에서 분할 납부 가능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4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위반사실의 공표</a:t>
            </a:r>
            <a:endParaRPr lang="en-US" altLang="ko-KR" sz="24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업무정지 또는 과징금에 따른 행정처분을 받은 요양기관 중 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서류를 위조</a:t>
            </a:r>
            <a:r>
              <a:rPr lang="en-US" altLang="ko-KR" sz="2300" u="sng" spc="-150">
                <a:solidFill>
                  <a:srgbClr val="FF0000"/>
                </a:solidFill>
              </a:rPr>
              <a:t>·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변조하여 요양급여비용을 거짓으로 청구한 요양기관으로서</a:t>
            </a:r>
            <a:r>
              <a:rPr lang="en-US" altLang="ko-KR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300" b="0" u="sng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300" b="0" u="sng" spc="-15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①거짓으로 청구한 금액이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500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만원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이상인 경우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pPr marL="432000" lvl="1" indent="-252000" algn="just">
              <a:spcAft>
                <a:spcPts val="600"/>
              </a:spcAft>
            </a:pP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b="0" spc="-180">
                <a:latin typeface="휴먼모음T" pitchFamily="18" charset="-127"/>
                <a:ea typeface="휴먼모음T" pitchFamily="18" charset="-127"/>
              </a:rPr>
              <a:t>②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요양급여비용 총액 중 거짓으로 청구한 금액의 비율이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20</a:t>
            </a:r>
            <a:r>
              <a:rPr lang="ko-KR" altLang="en-US" sz="22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이상인 </a:t>
            </a:r>
            <a:r>
              <a:rPr lang="ko-KR" altLang="en-US" sz="2200" b="0" spc="-180">
                <a:latin typeface="휴먼모음T" pitchFamily="18" charset="-127"/>
                <a:ea typeface="휴먼모음T" pitchFamily="18" charset="-127"/>
              </a:rPr>
              <a:t>경우 </a:t>
            </a:r>
            <a:endParaRPr lang="en-US" altLang="ko-KR" sz="2200" b="0" spc="-18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</a:pPr>
            <a:r>
              <a:rPr lang="ko-KR" altLang="en-US" sz="2300" b="0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그 위반행위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처분내용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해당 요양기관의 명칭</a:t>
            </a:r>
            <a:r>
              <a:rPr lang="en-US" altLang="ko-KR" sz="2300" u="sng" spc="-150">
                <a:solidFill>
                  <a:srgbClr val="C00000"/>
                </a:solidFill>
              </a:rPr>
              <a:t>·</a:t>
            </a:r>
            <a:r>
              <a:rPr lang="ko-KR" altLang="en-US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주소 및 대표자 성명 등을 공표할 수 있음</a:t>
            </a:r>
            <a:r>
              <a:rPr lang="en-US" altLang="ko-KR" sz="2300" b="0" u="sng" spc="-15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57711" p14:dur="2000"/>
    </mc:Choice>
    <mc:Fallback>
      <p:transition spd="slow" advTm="57711"/>
    </mc:Fallback>
  </mc:AlternateContent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96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6"/>
            <a:ext cx="8643998" cy="50167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5. </a:t>
            </a:r>
            <a:r>
              <a:rPr lang="ko-KR" altLang="en-US" sz="2400" u="sng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정보유지</a:t>
            </a:r>
            <a:r>
              <a:rPr lang="en-US" altLang="ko-KR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1600" u="sng" strike="sngStrike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비밀유지</a:t>
            </a:r>
            <a:r>
              <a:rPr lang="en-US" altLang="ko-KR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용어변경</a:t>
            </a:r>
            <a:r>
              <a:rPr lang="en-US" altLang="ko-KR" sz="1600" u="sng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en-US" altLang="ko-KR" sz="160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공단 등에 대한 감독</a:t>
            </a: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포상금지급 등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300" spc="-160">
                <a:solidFill>
                  <a:srgbClr val="FF0000"/>
                </a:solidFill>
                <a:latin typeface="HY수평선B" pitchFamily="18" charset="-127"/>
                <a:ea typeface="HY수평선B" pitchFamily="18" charset="-127"/>
              </a:rPr>
              <a:t>정보</a:t>
            </a:r>
            <a:r>
              <a:rPr lang="ko-KR" altLang="en-US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유지</a:t>
            </a:r>
            <a:endParaRPr lang="en-US" altLang="ko-KR" sz="23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공단</a:t>
            </a:r>
            <a:r>
              <a:rPr lang="en-US" altLang="ko-KR" sz="2300" spc="-160"/>
              <a:t>·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심사평가원 및 대행청구단체에 종사하였던 사람 또는 종사하는 사람은 그 업무상 알게 된 비밀을 누설해서는 안됨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6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공단 등에 대한 감독</a:t>
            </a:r>
            <a:endParaRPr lang="en-US" altLang="ko-KR" sz="23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6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복지부장관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은 공단 및 심평원에 사업에 관한 보고를 명하거나 사업 또는 재산상황을 검사하여 정관 또는 규정의 변경 기타 필요한 처분을 명하는 등 감독상 필요한 조치를 할 수 있음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포상금 지급 </a:t>
            </a:r>
            <a:endParaRPr lang="en-US" altLang="ko-KR" sz="2300" spc="-16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공단은 속임수나 그 밖의 부당한 방법으로 보험급여비용을 지급받은 요양기관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부당청구 요양기관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300" b="0" spc="-160">
                <a:latin typeface="휴먼모음T" pitchFamily="18" charset="-127"/>
                <a:ea typeface="휴먼모음T" pitchFamily="18" charset="-127"/>
              </a:rPr>
              <a:t>을 신고한 자에 대하여 포상금을 지급할 수 있음</a:t>
            </a:r>
            <a:r>
              <a:rPr lang="en-US" altLang="ko-KR" sz="2300" b="0" spc="-16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230">
                <a:latin typeface="휴먼모음T" pitchFamily="18" charset="-127"/>
                <a:ea typeface="휴먼모음T" pitchFamily="18" charset="-127"/>
              </a:rPr>
              <a:t>공단은 포상금 지급 신청을 한 날부터 </a:t>
            </a:r>
            <a:r>
              <a:rPr lang="en-US" altLang="ko-KR" sz="2300" b="0" spc="-2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2300" b="0" spc="-23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개월 </a:t>
            </a:r>
            <a:r>
              <a:rPr lang="ko-KR" altLang="en-US" sz="2300" b="0" spc="-230">
                <a:latin typeface="휴먼모음T" pitchFamily="18" charset="-127"/>
                <a:ea typeface="휴먼모음T" pitchFamily="18" charset="-127"/>
              </a:rPr>
              <a:t>이내에 신고인에게 포상금을 지급</a:t>
            </a:r>
            <a:endParaRPr lang="en-US" altLang="ko-KR" sz="2300" b="0" spc="-230">
              <a:latin typeface="휴먼모음T" pitchFamily="18" charset="-127"/>
              <a:ea typeface="휴먼모음T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4) </a:t>
            </a:r>
            <a:r>
              <a:rPr lang="ko-KR" altLang="en-US" sz="2300" spc="-16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장려금 지급</a:t>
            </a:r>
            <a:r>
              <a:rPr lang="en-US" altLang="ko-KR" sz="2300" spc="-16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절감금액의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200" b="0" spc="-160">
                <a:latin typeface="휴먼모음T" pitchFamily="18" charset="-127"/>
                <a:ea typeface="휴먼모음T" pitchFamily="18" charset="-127"/>
              </a:rPr>
              <a:t>70</a:t>
            </a:r>
            <a:r>
              <a:rPr lang="ko-KR" altLang="en-US" sz="2200" b="0" spc="-160">
                <a:latin typeface="휴먼모음T" pitchFamily="18" charset="-127"/>
                <a:ea typeface="휴먼모음T" pitchFamily="18" charset="-127"/>
              </a:rPr>
              <a:t>이내에서 요양기관에 지급</a:t>
            </a:r>
            <a:r>
              <a:rPr lang="en-US" altLang="ko-KR" sz="22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신설조항</a:t>
            </a:r>
            <a:r>
              <a:rPr lang="en-US" altLang="ko-KR" sz="2200" b="0" spc="-16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200" b="0" spc="-16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3223" p14:dur="2000"/>
    </mc:Choice>
    <mc:Fallback>
      <p:transition spd="slow" advTm="133223"/>
    </mc:Fallback>
  </mc:AlternateContent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97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6"/>
            <a:ext cx="8572560" cy="48013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6</a:t>
            </a: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.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권한위임 및 업무위탁</a:t>
            </a:r>
            <a:endParaRPr lang="en-US" altLang="ko-KR" sz="23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복지부장관의 권한은 그 일부를 특별시장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광역시장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도지사 또는 특별자치도지사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 또는 심사평가원에 위탁할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보험료의 수납 또는 보험료납부의 확인에 관한 업무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보험급여비용의 지급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 징수위탁근거법의 위탁에 따라 징수하는 보험료 및 분담금등의 수납 또는 납부확인 업무 등을 체신관서 또는 금융기관에 위탁할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이사회의결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432000" lvl="1" indent="-252000" algn="just">
              <a:spcAft>
                <a:spcPts val="120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그 업무의 일부를 국가기관</a:t>
            </a:r>
            <a:r>
              <a:rPr lang="en-US" altLang="ko-KR" sz="2200" spc="-150"/>
              <a:t>·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지방자치단체 또는 다른 법령에 의한 사회보험업무를 수행하는 법인 기타의 자에게 위탁할 수 있음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복지부장관의 승인</a:t>
            </a:r>
            <a:r>
              <a:rPr lang="en-US" altLang="ko-KR" sz="2200" b="0" spc="-150"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 marL="360000" lvl="1" indent="-457200" algn="just">
              <a:spcAft>
                <a:spcPts val="600"/>
              </a:spcAft>
            </a:pP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7.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소액처리</a:t>
            </a:r>
            <a:r>
              <a:rPr lang="en-US" altLang="ko-KR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300" spc="-15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단수처리 및 국가재정지원</a:t>
            </a:r>
            <a:endParaRPr lang="en-US" altLang="ko-KR" sz="2300" spc="-15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소액처리</a:t>
            </a:r>
            <a:endParaRPr lang="en-US" altLang="ko-KR" sz="23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공단은 징수하여야 할 금액이나 반환하여야 할 금액이 건당 </a:t>
            </a:r>
            <a:r>
              <a:rPr lang="en-US" altLang="ko-KR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22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천원 </a:t>
            </a:r>
            <a:r>
              <a:rPr lang="ko-KR" altLang="en-US" sz="2200" b="0" spc="-150">
                <a:latin typeface="휴먼모음T" pitchFamily="18" charset="-127"/>
                <a:ea typeface="휴먼모음T" pitchFamily="18" charset="-127"/>
              </a:rPr>
              <a:t>미만인 경우에는 이를 징수 또는 반환하지 아니한다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 spc="-15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본인일부부담금 환급금이나 가입자나 피부양자에게 지급하여야 할 금액은 제외</a:t>
            </a:r>
            <a:r>
              <a:rPr lang="en-US" altLang="ko-KR" sz="2000" b="0" spc="-15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84944" p14:dur="2000"/>
    </mc:Choice>
    <mc:Fallback>
      <p:transition spd="slow" advTm="84944"/>
    </mc:Fallback>
  </mc:AlternateContent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98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09720" y="1428736"/>
            <a:ext cx="8572560" cy="51244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96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끝수처리</a:t>
            </a:r>
            <a:endParaRPr lang="en-US" altLang="ko-KR" sz="23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계산에 있어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원미만의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단수는 계산하지 않는다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3) </a:t>
            </a:r>
            <a:r>
              <a:rPr lang="ko-KR" altLang="en-US" sz="2300" spc="-15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보험재정에 대한 정부지원</a:t>
            </a:r>
            <a:endParaRPr lang="en-US" altLang="ko-KR" sz="2300" spc="-150">
              <a:solidFill>
                <a:srgbClr val="0000FF"/>
              </a:solidFill>
              <a:latin typeface="HY수평선B" pitchFamily="18" charset="-127"/>
              <a:ea typeface="HY수평선B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국가는 매년 예산의 범위 안에서 당해 연도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보험료 예상수입액의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100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분의 </a:t>
            </a:r>
            <a:r>
              <a:rPr lang="en-US" altLang="ko-KR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14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 상당하는 금액을 국고에서 공단에 지원함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지원된 재원은 다음 사업에 사용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   ①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가입자 및 피부양자에 대한 보험급여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② 건강보험사업에 대한 운영비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360000" lvl="1" indent="-457200"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③ 보험료 경감에 대한 지원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marL="432000" lvl="1" indent="-252000" algn="just"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공단은「</a:t>
            </a:r>
            <a:r>
              <a:rPr lang="ko-KR" altLang="en-US" sz="2300" b="0" spc="-150" err="1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국민건강증진법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」이 정하는 바에 따라 </a:t>
            </a:r>
            <a:r>
              <a:rPr lang="ko-KR" altLang="en-US" sz="2300" b="0" spc="-15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국민건강증진기금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에서 자금을 지원받을 수 있음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지원된 재원은 다음사업에 사용</a:t>
            </a:r>
            <a:endParaRPr lang="en-US" altLang="ko-KR" sz="2300" b="0" spc="-150">
              <a:latin typeface="휴먼모음T" pitchFamily="18" charset="-127"/>
              <a:ea typeface="휴먼모음T" pitchFamily="18" charset="-127"/>
            </a:endParaRPr>
          </a:p>
          <a:p>
            <a:pPr algn="just">
              <a:spcAft>
                <a:spcPct val="0"/>
              </a:spcAft>
            </a:pP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   ① 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건강검진 등 건강증진에 관한 사업</a:t>
            </a:r>
          </a:p>
          <a:p>
            <a:pPr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② 가입자와 피부양자의 흡연으로 인한 질병에 대한 보험급여</a:t>
            </a:r>
          </a:p>
          <a:p>
            <a:pPr algn="just">
              <a:spcAft>
                <a:spcPct val="0"/>
              </a:spcAft>
            </a:pP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   ③ 가입자와 피부양자 중 </a:t>
            </a:r>
            <a:r>
              <a:rPr lang="en-US" altLang="ko-KR" sz="2300" b="0" spc="-150">
                <a:latin typeface="휴먼모음T" pitchFamily="18" charset="-127"/>
                <a:ea typeface="휴먼모음T" pitchFamily="18" charset="-127"/>
              </a:rPr>
              <a:t>65</a:t>
            </a:r>
            <a:r>
              <a:rPr lang="ko-KR" altLang="en-US" sz="2300" b="0" spc="-150">
                <a:latin typeface="휴먼모음T" pitchFamily="18" charset="-127"/>
                <a:ea typeface="휴먼모음T" pitchFamily="18" charset="-127"/>
              </a:rPr>
              <a:t>세 이상 노인에 대한 보험급여</a:t>
            </a: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32137" p14:dur="2000"/>
    </mc:Choice>
    <mc:Fallback>
      <p:transition spd="slow" advTm="132137"/>
    </mc:Fallback>
  </mc:AlternateContent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7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2840D-F55E-43C1-B83E-196C50A98447}" type="slidenum">
              <a:rPr lang="ko-KR" altLang="en-US" smtClean="0"/>
              <a:t>99</a:t>
            </a:fld>
            <a:endParaRPr lang="en-US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38282" y="1428737"/>
            <a:ext cx="8786874" cy="5216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b="1" kern="1200">
                <a:solidFill>
                  <a:schemeClr val="tx1"/>
                </a:solidFill>
                <a:latin typeface="Arial"/>
                <a:ea typeface="굴림" charset="-127"/>
                <a:cs typeface="+mn-cs"/>
              </a:defRPr>
            </a:lvl9pPr>
          </a:lstStyle>
          <a:p>
            <a:pPr marL="360000" lvl="1" indent="-457200" algn="just">
              <a:spcAft>
                <a:spcPts val="600"/>
              </a:spcAft>
            </a:pPr>
            <a:r>
              <a:rPr lang="en-US" altLang="ko-KR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8. </a:t>
            </a:r>
            <a:r>
              <a:rPr lang="ko-KR" altLang="en-US" sz="240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외국인 등에 대한 특례</a:t>
            </a:r>
            <a:endParaRPr lang="en-US" altLang="ko-KR" sz="2400">
              <a:solidFill>
                <a:srgbClr val="C0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324000" indent="-252000" algn="just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2400" b="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정</a:t>
            </a:r>
            <a:r>
              <a:rPr lang="ko-KR" altLang="en-US" sz="240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부는 외국 정부가 사용자인 사업장의 근로자의 건강보험에 관하여는 외국정부와 한 합의에 따라 이를 따로 정할 수 있다</a:t>
            </a:r>
            <a:r>
              <a:rPr lang="en-US" altLang="ko-KR" sz="2400" spc="-18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spc="-180">
              <a:solidFill>
                <a:srgbClr val="0000FF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1) </a:t>
            </a:r>
            <a:r>
              <a:rPr lang="ko-KR" altLang="en-US" sz="2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직장가입자 자격요건</a:t>
            </a:r>
            <a:r>
              <a:rPr lang="en-US" altLang="ko-KR" sz="2400"/>
              <a:t>: </a:t>
            </a:r>
            <a:r>
              <a:rPr lang="ko-KR" altLang="en-US" sz="2000" b="0" u="sng">
                <a:latin typeface="휴먼모음T" pitchFamily="18" charset="-127"/>
                <a:ea typeface="휴먼모음T" pitchFamily="18" charset="-127"/>
              </a:rPr>
              <a:t>근로자</a:t>
            </a:r>
            <a:r>
              <a:rPr lang="en-US" altLang="ko-KR" sz="2000" b="0" u="sng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b="0" u="sng">
                <a:latin typeface="휴먼모음T" pitchFamily="18" charset="-127"/>
                <a:ea typeface="휴먼모음T" pitchFamily="18" charset="-127"/>
              </a:rPr>
              <a:t>공무원 또는 교직원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이면서 다음 중 </a:t>
            </a:r>
            <a:r>
              <a:rPr lang="ko-KR" altLang="en-US" sz="200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하나</a:t>
            </a:r>
            <a:endParaRPr lang="ko-KR" altLang="en-US" sz="200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①「주민등록법」에 따라 등록한 사람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②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「재외동포의 출입국과 법적 지위에 관한 법률」에 따라 국내거소신고를 한 사람</a:t>
            </a:r>
            <a:endParaRPr lang="en-US" altLang="ko-KR" sz="2000" b="0" spc="-10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>
              <a:spcAft>
                <a:spcPts val="600"/>
              </a:spcAft>
            </a:pP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③「출입국관리법」외국인등록을 한 사람</a:t>
            </a:r>
          </a:p>
          <a:p>
            <a:pPr algn="just"/>
            <a:r>
              <a:rPr lang="en-US" altLang="ko-KR" sz="2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2) </a:t>
            </a:r>
            <a:r>
              <a:rPr lang="ko-KR" altLang="en-US" sz="2200">
                <a:solidFill>
                  <a:srgbClr val="0000FF"/>
                </a:solidFill>
                <a:latin typeface="HY수평선B" pitchFamily="18" charset="-127"/>
                <a:ea typeface="HY수평선B" pitchFamily="18" charset="-127"/>
              </a:rPr>
              <a:t>지역가입자 자격요건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직장가입자에 해당하지 아니하는 국내체류 외국인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등이 다음 각 항의 요건을 </a:t>
            </a:r>
            <a:r>
              <a:rPr lang="ko-KR" altLang="en-US" sz="2000" u="sng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모두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 갖춘 경우</a:t>
            </a: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① 직장가입자가 되는 재외국민 또는 외국인이 아닐 것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②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국내에 </a:t>
            </a:r>
            <a:r>
              <a:rPr lang="en-US" altLang="ko-KR" sz="2000" b="0" spc="-10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000" b="0" spc="-100" err="1">
                <a:latin typeface="휴먼모음T" pitchFamily="18" charset="-127"/>
                <a:ea typeface="휴먼모음T" pitchFamily="18" charset="-127"/>
              </a:rPr>
              <a:t>개월이상 거주하였거나 유학 등의 사유로 </a:t>
            </a:r>
            <a:r>
              <a:rPr lang="en-US" altLang="ko-KR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2000" b="0" spc="-100">
                <a:solidFill>
                  <a:srgbClr val="0000FF"/>
                </a:solidFill>
                <a:latin typeface="휴먼모음T" pitchFamily="18" charset="-127"/>
                <a:ea typeface="휴먼모음T" pitchFamily="18" charset="-127"/>
              </a:rPr>
              <a:t>개월 </a:t>
            </a:r>
            <a:r>
              <a:rPr lang="ko-KR" altLang="en-US" sz="2000" b="0" spc="-100">
                <a:latin typeface="휴먼모음T" pitchFamily="18" charset="-127"/>
                <a:ea typeface="휴먼모음T" pitchFamily="18" charset="-127"/>
              </a:rPr>
              <a:t>이상 거주할 것이 명백할 것</a:t>
            </a:r>
            <a:endParaRPr lang="en-US" altLang="ko-KR" sz="2000" b="0" spc="-100">
              <a:latin typeface="휴먼모음T" pitchFamily="18" charset="-127"/>
              <a:ea typeface="휴먼모음T" pitchFamily="18" charset="-127"/>
            </a:endParaRPr>
          </a:p>
          <a:p>
            <a:pPr marL="468000" indent="-360000"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③ 다음 각 목의 어느 하나에 해당할 것</a:t>
            </a:r>
          </a:p>
          <a:p>
            <a:pPr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   가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직장가입자 자격요건 ① 또는 ②에 해당하는 사람</a:t>
            </a:r>
          </a:p>
          <a:p>
            <a:pPr algn="just"/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   나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「출입국관리법」에 따라 외국인등록을 한 사람으로서 보건복지부령으로 </a:t>
            </a:r>
            <a:endParaRPr lang="en-US" altLang="ko-KR" sz="2000" b="0">
              <a:latin typeface="휴먼모음T" pitchFamily="18" charset="-127"/>
              <a:ea typeface="휴먼모음T" pitchFamily="18" charset="-127"/>
            </a:endParaRPr>
          </a:p>
          <a:p>
            <a:pPr algn="just"/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      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정하는 체류자격이 있는 사람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시행규칙 별표 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9</a:t>
            </a:r>
            <a:r>
              <a:rPr lang="ko-KR" altLang="en-US" sz="2000" b="0">
                <a:latin typeface="휴먼모음T" pitchFamily="18" charset="-127"/>
                <a:ea typeface="휴먼모음T" pitchFamily="18" charset="-127"/>
              </a:rPr>
              <a:t>에 따른 체류자격</a:t>
            </a:r>
            <a:r>
              <a:rPr lang="en-US" altLang="ko-KR" sz="2000" b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000" b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95538" y="714356"/>
            <a:ext cx="7643866" cy="5334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ea typeface="굴림" charset="-127"/>
              </a:rPr>
              <a:t>제</a:t>
            </a:r>
            <a:r>
              <a:rPr lang="en-US" altLang="ko-KR">
                <a:ea typeface="굴림" charset="-127"/>
              </a:rPr>
              <a:t>3</a:t>
            </a:r>
            <a:r>
              <a:rPr lang="ko-KR" altLang="en-US">
                <a:ea typeface="굴림" charset="-127"/>
              </a:rPr>
              <a:t>절</a:t>
            </a:r>
            <a:r>
              <a:rPr lang="ko-KR" altLang="en-US"/>
              <a:t> 보 칙</a:t>
            </a:r>
            <a:endParaRPr lang="ko-KR" altLang="en-US">
              <a:ea typeface="굴림" charset="-127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150405" p14:dur="2000"/>
    </mc:Choice>
    <mc:Fallback>
      <p:transition spd="slow" advTm="150405"/>
    </mc:Fallback>
  </mc:AlternateContent>
  <p:timing/>
</p:sld>
</file>

<file path=ppt/tags/tag1.xml><?xml version="1.0" encoding="utf-8"?>
<p:tagLst xmlns:p="http://schemas.openxmlformats.org/presentationml/2006/main">
  <p:tag name="TIMING" val="|137.9"/>
</p:tagLst>
</file>

<file path=ppt/tags/tag2.xml><?xml version="1.0" encoding="utf-8"?>
<p:tagLst xmlns:p="http://schemas.openxmlformats.org/presentationml/2006/main">
  <p:tag name="TIMING" val="|150.5|4.3"/>
</p:tagLst>
</file>

<file path=ppt/tags/tag3.xml><?xml version="1.0" encoding="utf-8"?>
<p:tagLst xmlns:p="http://schemas.openxmlformats.org/presentationml/2006/main">
  <p:tag name="TIMING" val="|6.7|17.1|13.1|23.4|41.2"/>
</p:tagLst>
</file>

<file path=ppt/tags/tag4.xml><?xml version="1.0" encoding="utf-8"?>
<p:tagLst xmlns:p="http://schemas.openxmlformats.org/presentationml/2006/main">
  <p:tag name="AS_NET" val="6.0.5"/>
  <p:tag name="AS_OS" val="Unix 5.13.0.1022"/>
  <p:tag name="AS_RELEASE_DATE" val="2022.04.14"/>
  <p:tag name="AS_TITLE" val="Aspose.Slides for .NET5"/>
  <p:tag name="AS_VERSION" val="22.4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r="http://schemas.openxmlformats.org/officeDocument/2006/relationships"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r="http://schemas.openxmlformats.org/officeDocument/2006/relationships" xmlns:a="http://schemas.openxmlformats.org/drawingml/2006/main" name="238TGp_spraut_light_s">
  <a:themeElements>
    <a:clrScheme name="238TGp_spraut_light_s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_s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8TGp_spraut_light_s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_s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981</Paragraphs>
  <Slides>124</Slides>
  <Notes>62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baseType="lpstr" size="146">
      <vt:lpstr>Arial</vt:lpstr>
      <vt:lpstr>Calibri</vt:lpstr>
      <vt:lpstr>Verdana</vt:lpstr>
      <vt:lpstr>Wingdings</vt:lpstr>
      <vt:lpstr>굴림</vt:lpstr>
      <vt:lpstr>궁서체</vt:lpstr>
      <vt:lpstr>HY견고딕</vt:lpstr>
      <vt:lpstr>휴먼옛체</vt:lpstr>
      <vt:lpstr>휴먼엑스포</vt:lpstr>
      <vt:lpstr>HY수평선B</vt:lpstr>
      <vt:lpstr>휴먼모음T</vt:lpstr>
      <vt:lpstr>맑은 고딕</vt:lpstr>
      <vt:lpstr>HY궁서B</vt:lpstr>
      <vt:lpstr>궁서</vt:lpstr>
      <vt:lpstr>바탕</vt:lpstr>
      <vt:lpstr>HY궁서</vt:lpstr>
      <vt:lpstr>HY강B</vt:lpstr>
      <vt:lpstr>한컴 소망 B</vt:lpstr>
      <vt:lpstr>휴먼명조</vt:lpstr>
      <vt:lpstr>명조</vt:lpstr>
      <vt:lpstr>한컴 소망 M</vt:lpstr>
      <vt:lpstr>Office Theme</vt:lpstr>
      <vt:lpstr>우리나라의 사회보험제도</vt:lpstr>
      <vt:lpstr>Contents</vt:lpstr>
      <vt:lpstr>Contents</vt:lpstr>
      <vt:lpstr>PowerPoint Presentation</vt:lpstr>
      <vt:lpstr>제1절 요양기관</vt:lpstr>
      <vt:lpstr>제1절 요양기관</vt:lpstr>
      <vt:lpstr>제1절 요양기관</vt:lpstr>
      <vt:lpstr>PowerPoint Presentation</vt:lpstr>
      <vt:lpstr>PowerPoint Presentation</vt:lpstr>
      <vt:lpstr>제1절 요양기관</vt:lpstr>
      <vt:lpstr>PowerPoint Presentation</vt:lpstr>
      <vt:lpstr>PowerPoint Presentation</vt:lpstr>
      <vt:lpstr>제1절 요양기관</vt:lpstr>
      <vt:lpstr>제2절 본인일부부담금</vt:lpstr>
      <vt:lpstr>제2절 본인일부부담금</vt:lpstr>
      <vt:lpstr>제2절 본인일부부담금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제2절 본인일부부담금</vt:lpstr>
      <vt:lpstr>제3절 요양급여비용의 산정</vt:lpstr>
      <vt:lpstr>제3절 요양급여비용의 산정</vt:lpstr>
      <vt:lpstr>제3절 요양급여비용의 산정</vt:lpstr>
      <vt:lpstr>제3절 요양급여비용의 산정</vt:lpstr>
      <vt:lpstr>제4절 요양급여비용의 청구와 지급</vt:lpstr>
      <vt:lpstr>PowerPoint Presentation</vt:lpstr>
      <vt:lpstr>PowerPoint Presentation</vt:lpstr>
      <vt:lpstr>제4절 요양급여비용의 청구와 지급</vt:lpstr>
      <vt:lpstr>제4절 요양급여비용의 청구와 지급</vt:lpstr>
      <vt:lpstr>제4절 요양급여비용의 청구와 지급</vt:lpstr>
      <vt:lpstr>제5절 급여의 제한과 정지</vt:lpstr>
      <vt:lpstr>제5절 급여의 제한과 정지</vt:lpstr>
      <vt:lpstr>제5절 급여의 제한과 정지</vt:lpstr>
      <vt:lpstr>제6절 부당이득의 징수</vt:lpstr>
      <vt:lpstr>제6절 부당이득의 징수</vt:lpstr>
      <vt:lpstr>제7절 구상권</vt:lpstr>
      <vt:lpstr>우리나라의 사회보험제도</vt:lpstr>
      <vt:lpstr>Contents</vt:lpstr>
      <vt:lpstr>Contents</vt:lpstr>
      <vt:lpstr>PowerPoint Presentation</vt:lpstr>
      <vt:lpstr>PowerPoint Presentation</vt:lpstr>
      <vt:lpstr>제1절 설립 배경 및 의의</vt:lpstr>
      <vt:lpstr>제1절 설립 배경 및 의의</vt:lpstr>
      <vt:lpstr>제2절 업무</vt:lpstr>
      <vt:lpstr>제2절 업무</vt:lpstr>
      <vt:lpstr>제2절 업무</vt:lpstr>
      <vt:lpstr>PowerPoint Presentation</vt:lpstr>
      <vt:lpstr>제2절 업무</vt:lpstr>
      <vt:lpstr>제2절 업무</vt:lpstr>
      <vt:lpstr>제2절 업무</vt:lpstr>
      <vt:lpstr>제3절 조직구성 및 운영</vt:lpstr>
      <vt:lpstr>제3절 조직구성 및 운영</vt:lpstr>
      <vt:lpstr>제3절 조직구성 및 운영</vt:lpstr>
      <vt:lpstr>제3절 조직구성 및 운영</vt:lpstr>
      <vt:lpstr>우리나라의 사회보험제도</vt:lpstr>
      <vt:lpstr>Contents</vt:lpstr>
      <vt:lpstr>Contents</vt:lpstr>
      <vt:lpstr>PowerPoint Presentation</vt:lpstr>
      <vt:lpstr>제1절 보험료의 개요</vt:lpstr>
      <vt:lpstr>제1절 보험료의 개요</vt:lpstr>
      <vt:lpstr>제1절 보험료의 개요</vt:lpstr>
      <vt:lpstr>제2절 보험료 징수 및 산정</vt:lpstr>
      <vt:lpstr>제2절 보험료 징수 및 산정</vt:lpstr>
      <vt:lpstr>제3절 직장가입자 보험료 부과체계</vt:lpstr>
      <vt:lpstr>PowerPoint Presentation</vt:lpstr>
      <vt:lpstr>제4절 지역가입자 보험료 부과체계</vt:lpstr>
      <vt:lpstr>제5절 보험료와 건강보험 재정</vt:lpstr>
      <vt:lpstr>제5절 보험료와 건강보험 재정</vt:lpstr>
      <vt:lpstr>제5절 보험료와 건강보험 재정</vt:lpstr>
      <vt:lpstr>제5절 보험료와 건강보험 재정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제6절 보험료 관련 이행사항</vt:lpstr>
      <vt:lpstr>우리나라의 사회보험제도</vt:lpstr>
      <vt:lpstr>Contents</vt:lpstr>
      <vt:lpstr>Contents</vt:lpstr>
      <vt:lpstr>PowerPoint Presentation</vt:lpstr>
      <vt:lpstr>제1절 이의신청</vt:lpstr>
      <vt:lpstr>제2절 심판청구</vt:lpstr>
      <vt:lpstr>PowerPoint Presentation</vt:lpstr>
      <vt:lpstr>제2절 심판청구</vt:lpstr>
      <vt:lpstr>제3절 보 칙</vt:lpstr>
      <vt:lpstr>제3절 보 칙</vt:lpstr>
      <vt:lpstr>제3절 보칙</vt:lpstr>
      <vt:lpstr>제3절 보 칙</vt:lpstr>
      <vt:lpstr>제3절 보 칙</vt:lpstr>
      <vt:lpstr>제3절 보 칙</vt:lpstr>
      <vt:lpstr>제3절 보 칙</vt:lpstr>
      <vt:lpstr>제3절 보 칙</vt:lpstr>
      <vt:lpstr>제3절 보 칙</vt:lpstr>
      <vt:lpstr>제3절 보 칙</vt:lpstr>
      <vt:lpstr>제3절 보 칙</vt:lpstr>
      <vt:lpstr>제4절 벌 칙</vt:lpstr>
      <vt:lpstr>제4절 벌 칙</vt:lpstr>
      <vt:lpstr>제4절 벌 칙</vt:lpstr>
      <vt:lpstr>우리나라의 사회보험제도</vt:lpstr>
      <vt:lpstr>Contents</vt:lpstr>
      <vt:lpstr>Contents</vt:lpstr>
      <vt:lpstr>     제 13장 노인장기요양보험제도</vt:lpstr>
      <vt:lpstr>제1절 노인장기요양보험제도의 개요</vt:lpstr>
      <vt:lpstr>제1절 노인장기요양보험제도의 개요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22.0400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2022-06-16T14:27:22.221</cp:lastPrinted>
  <dcterms:created xsi:type="dcterms:W3CDTF">2022-06-16T14:27:22Z</dcterms:created>
  <dcterms:modified xsi:type="dcterms:W3CDTF">2022-06-16T14:27:33Z</dcterms:modified>
</cp:coreProperties>
</file>